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69" r:id="rId3"/>
    <p:sldId id="257" r:id="rId4"/>
    <p:sldId id="273" r:id="rId5"/>
    <p:sldId id="274" r:id="rId6"/>
    <p:sldId id="259" r:id="rId7"/>
    <p:sldId id="258" r:id="rId8"/>
    <p:sldId id="266" r:id="rId9"/>
    <p:sldId id="272" r:id="rId10"/>
    <p:sldId id="268" r:id="rId11"/>
    <p:sldId id="264" r:id="rId12"/>
    <p:sldId id="260" r:id="rId13"/>
    <p:sldId id="265" r:id="rId14"/>
    <p:sldId id="261" r:id="rId15"/>
    <p:sldId id="262" r:id="rId16"/>
    <p:sldId id="270"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iley, Jason Thomas" initials="KJT" lastIdx="1" clrIdx="0">
    <p:extLst>
      <p:ext uri="{19B8F6BF-5375-455C-9EA6-DF929625EA0E}">
        <p15:presenceInfo xmlns:p15="http://schemas.microsoft.com/office/powerpoint/2012/main" userId="f263e139-b36b-47ee-a58a-cb4478419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29"/>
    <p:restoredTop sz="86059"/>
  </p:normalViewPr>
  <p:slideViewPr>
    <p:cSldViewPr snapToGrid="0" snapToObjects="1">
      <p:cViewPr varScale="1">
        <p:scale>
          <a:sx n="94" d="100"/>
          <a:sy n="94" d="100"/>
        </p:scale>
        <p:origin x="536" y="200"/>
      </p:cViewPr>
      <p:guideLst/>
    </p:cSldViewPr>
  </p:slideViewPr>
  <p:notesTextViewPr>
    <p:cViewPr>
      <p:scale>
        <a:sx n="1" d="1"/>
        <a:sy n="1" d="1"/>
      </p:scale>
      <p:origin x="0" y="0"/>
    </p:cViewPr>
  </p:notesTextViewPr>
  <p:sorterViewPr>
    <p:cViewPr>
      <p:scale>
        <a:sx n="160" d="100"/>
        <a:sy n="16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2.tiff>
</file>

<file path=ppt/media/image3.tiff>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DEF68-9606-3844-B947-15905B396916}" type="datetimeFigureOut">
              <a:rPr lang="en-US" smtClean="0"/>
              <a:t>4/17/18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D5E1BA-8899-7E48-A7EF-1F11F42F41C0}" type="slidenum">
              <a:rPr lang="en-US" smtClean="0"/>
              <a:t>‹#›</a:t>
            </a:fld>
            <a:endParaRPr lang="en-US"/>
          </a:p>
        </p:txBody>
      </p:sp>
    </p:spTree>
    <p:extLst>
      <p:ext uri="{BB962C8B-B14F-4D97-AF65-F5344CB8AC3E}">
        <p14:creationId xmlns:p14="http://schemas.microsoft.com/office/powerpoint/2010/main" val="1228378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5D5E1BA-8899-7E48-A7EF-1F11F42F41C0}" type="slidenum">
              <a:rPr lang="en-US" smtClean="0"/>
              <a:t>2</a:t>
            </a:fld>
            <a:endParaRPr lang="en-US"/>
          </a:p>
        </p:txBody>
      </p:sp>
    </p:spTree>
    <p:extLst>
      <p:ext uri="{BB962C8B-B14F-4D97-AF65-F5344CB8AC3E}">
        <p14:creationId xmlns:p14="http://schemas.microsoft.com/office/powerpoint/2010/main" val="3378811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5D5E1BA-8899-7E48-A7EF-1F11F42F41C0}" type="slidenum">
              <a:rPr lang="en-US" smtClean="0"/>
              <a:t>12</a:t>
            </a:fld>
            <a:endParaRPr lang="en-US"/>
          </a:p>
        </p:txBody>
      </p:sp>
    </p:spTree>
    <p:extLst>
      <p:ext uri="{BB962C8B-B14F-4D97-AF65-F5344CB8AC3E}">
        <p14:creationId xmlns:p14="http://schemas.microsoft.com/office/powerpoint/2010/main" val="12125068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Know your data: what’s in it, what it’s issues are, how (specifically) it was gathered.</a:t>
            </a:r>
          </a:p>
          <a:p>
            <a:endParaRPr lang="en-US" dirty="0"/>
          </a:p>
          <a:p>
            <a:r>
              <a:rPr lang="en-US" dirty="0"/>
              <a:t>Know what you did: code is a great way to document changes.</a:t>
            </a:r>
          </a:p>
          <a:p>
            <a:endParaRPr lang="en-US" dirty="0"/>
          </a:p>
          <a:p>
            <a:r>
              <a:rPr lang="en-US" dirty="0"/>
              <a:t>Know that your code and expectations match.</a:t>
            </a:r>
          </a:p>
          <a:p>
            <a:endParaRPr lang="en-US" dirty="0"/>
          </a:p>
          <a:p>
            <a:r>
              <a:rPr lang="en-US" dirty="0"/>
              <a:t>Know that your code is authoritative: only build your dataset by running the code start to finish.</a:t>
            </a:r>
          </a:p>
        </p:txBody>
      </p:sp>
      <p:sp>
        <p:nvSpPr>
          <p:cNvPr id="4" name="Slide Number Placeholder 3"/>
          <p:cNvSpPr>
            <a:spLocks noGrp="1"/>
          </p:cNvSpPr>
          <p:nvPr>
            <p:ph type="sldNum" sz="quarter" idx="10"/>
          </p:nvPr>
        </p:nvSpPr>
        <p:spPr/>
        <p:txBody>
          <a:bodyPr/>
          <a:lstStyle/>
          <a:p>
            <a:fld id="{D5D5E1BA-8899-7E48-A7EF-1F11F42F41C0}" type="slidenum">
              <a:rPr lang="en-US" smtClean="0"/>
              <a:t>14</a:t>
            </a:fld>
            <a:endParaRPr lang="en-US"/>
          </a:p>
        </p:txBody>
      </p:sp>
    </p:spTree>
    <p:extLst>
      <p:ext uri="{BB962C8B-B14F-4D97-AF65-F5344CB8AC3E}">
        <p14:creationId xmlns:p14="http://schemas.microsoft.com/office/powerpoint/2010/main" val="3134219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versioning means that you know everyone on your team is using the same data.</a:t>
            </a:r>
          </a:p>
          <a:p>
            <a:endParaRPr lang="en-US" dirty="0"/>
          </a:p>
          <a:p>
            <a:r>
              <a:rPr lang="en-US" dirty="0"/>
              <a:t>Make it easy to work: don’t let Dropbox become a trash heap.</a:t>
            </a:r>
          </a:p>
          <a:p>
            <a:endParaRPr lang="en-US" dirty="0"/>
          </a:p>
          <a:p>
            <a:r>
              <a:rPr lang="en-US" dirty="0"/>
              <a:t>This is how software is built: write something well once and reuse it. Over time, you’re just stringing together well-made code.</a:t>
            </a:r>
          </a:p>
        </p:txBody>
      </p:sp>
      <p:sp>
        <p:nvSpPr>
          <p:cNvPr id="4" name="Slide Number Placeholder 3"/>
          <p:cNvSpPr>
            <a:spLocks noGrp="1"/>
          </p:cNvSpPr>
          <p:nvPr>
            <p:ph type="sldNum" sz="quarter" idx="10"/>
          </p:nvPr>
        </p:nvSpPr>
        <p:spPr/>
        <p:txBody>
          <a:bodyPr/>
          <a:lstStyle/>
          <a:p>
            <a:fld id="{D5D5E1BA-8899-7E48-A7EF-1F11F42F41C0}" type="slidenum">
              <a:rPr lang="en-US" smtClean="0"/>
              <a:t>15</a:t>
            </a:fld>
            <a:endParaRPr lang="en-US"/>
          </a:p>
        </p:txBody>
      </p:sp>
    </p:spTree>
    <p:extLst>
      <p:ext uri="{BB962C8B-B14F-4D97-AF65-F5344CB8AC3E}">
        <p14:creationId xmlns:p14="http://schemas.microsoft.com/office/powerpoint/2010/main" val="20390466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isn’t incredibly challenging to use data efficiently and effectively</a:t>
            </a:r>
          </a:p>
          <a:p>
            <a:r>
              <a:rPr lang="en-US" dirty="0"/>
              <a:t>The tools exist to help scholars – even ones new to data-intensive projects and / or computational methods</a:t>
            </a:r>
          </a:p>
          <a:p>
            <a:r>
              <a:rPr lang="en-US" dirty="0"/>
              <a:t>Doing so can save you the headache of having to redo analysis and, more important, the opportunity to know your data better and generate more insights</a:t>
            </a:r>
          </a:p>
        </p:txBody>
      </p:sp>
      <p:sp>
        <p:nvSpPr>
          <p:cNvPr id="4" name="Slide Number Placeholder 3"/>
          <p:cNvSpPr>
            <a:spLocks noGrp="1"/>
          </p:cNvSpPr>
          <p:nvPr>
            <p:ph type="sldNum" sz="quarter" idx="10"/>
          </p:nvPr>
        </p:nvSpPr>
        <p:spPr/>
        <p:txBody>
          <a:bodyPr/>
          <a:lstStyle/>
          <a:p>
            <a:fld id="{D5D5E1BA-8899-7E48-A7EF-1F11F42F41C0}" type="slidenum">
              <a:rPr lang="en-US" smtClean="0"/>
              <a:t>16</a:t>
            </a:fld>
            <a:endParaRPr lang="en-US"/>
          </a:p>
        </p:txBody>
      </p:sp>
    </p:spTree>
    <p:extLst>
      <p:ext uri="{BB962C8B-B14F-4D97-AF65-F5344CB8AC3E}">
        <p14:creationId xmlns:p14="http://schemas.microsoft.com/office/powerpoint/2010/main" val="31622616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5D5E1BA-8899-7E48-A7EF-1F11F42F41C0}" type="slidenum">
              <a:rPr lang="en-US" smtClean="0"/>
              <a:t>17</a:t>
            </a:fld>
            <a:endParaRPr lang="en-US"/>
          </a:p>
        </p:txBody>
      </p:sp>
    </p:spTree>
    <p:extLst>
      <p:ext uri="{BB962C8B-B14F-4D97-AF65-F5344CB8AC3E}">
        <p14:creationId xmlns:p14="http://schemas.microsoft.com/office/powerpoint/2010/main" val="2905629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is becoming more complex, and it’s becoming harder to communicate. Newer tools can improve how we perform studies and how we communicate them.</a:t>
            </a:r>
          </a:p>
          <a:p>
            <a:endParaRPr lang="en-US" dirty="0"/>
          </a:p>
          <a:p>
            <a:r>
              <a:rPr lang="en-US" dirty="0"/>
              <a:t>Let’s not forget pragmatism. No one requires you to publish your notebooks. Yet. However, you can be more effective and efficient in the current system, while being better prepared for something like what is likely next.</a:t>
            </a:r>
          </a:p>
        </p:txBody>
      </p:sp>
      <p:sp>
        <p:nvSpPr>
          <p:cNvPr id="4" name="Slide Number Placeholder 3"/>
          <p:cNvSpPr>
            <a:spLocks noGrp="1"/>
          </p:cNvSpPr>
          <p:nvPr>
            <p:ph type="sldNum" sz="quarter" idx="10"/>
          </p:nvPr>
        </p:nvSpPr>
        <p:spPr/>
        <p:txBody>
          <a:bodyPr/>
          <a:lstStyle/>
          <a:p>
            <a:fld id="{D5D5E1BA-8899-7E48-A7EF-1F11F42F41C0}" type="slidenum">
              <a:rPr lang="en-US" smtClean="0"/>
              <a:t>3</a:t>
            </a:fld>
            <a:endParaRPr lang="en-US"/>
          </a:p>
        </p:txBody>
      </p:sp>
    </p:spTree>
    <p:extLst>
      <p:ext uri="{BB962C8B-B14F-4D97-AF65-F5344CB8AC3E}">
        <p14:creationId xmlns:p14="http://schemas.microsoft.com/office/powerpoint/2010/main" val="1735721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people have suggested a radical solution – getting rid of scientific papers</a:t>
            </a:r>
          </a:p>
        </p:txBody>
      </p:sp>
      <p:sp>
        <p:nvSpPr>
          <p:cNvPr id="4" name="Slide Number Placeholder 3"/>
          <p:cNvSpPr>
            <a:spLocks noGrp="1"/>
          </p:cNvSpPr>
          <p:nvPr>
            <p:ph type="sldNum" sz="quarter" idx="10"/>
          </p:nvPr>
        </p:nvSpPr>
        <p:spPr/>
        <p:txBody>
          <a:bodyPr/>
          <a:lstStyle/>
          <a:p>
            <a:fld id="{D5D5E1BA-8899-7E48-A7EF-1F11F42F41C0}" type="slidenum">
              <a:rPr lang="en-US" smtClean="0"/>
              <a:t>4</a:t>
            </a:fld>
            <a:endParaRPr lang="en-US"/>
          </a:p>
        </p:txBody>
      </p:sp>
    </p:spTree>
    <p:extLst>
      <p:ext uri="{BB962C8B-B14F-4D97-AF65-F5344CB8AC3E}">
        <p14:creationId xmlns:p14="http://schemas.microsoft.com/office/powerpoint/2010/main" val="3495434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Ventresca &amp; Mohr 2002 set the precedent</a:t>
            </a:r>
          </a:p>
        </p:txBody>
      </p:sp>
      <p:sp>
        <p:nvSpPr>
          <p:cNvPr id="4" name="Slide Number Placeholder 3"/>
          <p:cNvSpPr>
            <a:spLocks noGrp="1"/>
          </p:cNvSpPr>
          <p:nvPr>
            <p:ph type="sldNum" sz="quarter" idx="10"/>
          </p:nvPr>
        </p:nvSpPr>
        <p:spPr/>
        <p:txBody>
          <a:bodyPr/>
          <a:lstStyle/>
          <a:p>
            <a:fld id="{D5D5E1BA-8899-7E48-A7EF-1F11F42F41C0}" type="slidenum">
              <a:rPr lang="en-US" smtClean="0"/>
              <a:t>5</a:t>
            </a:fld>
            <a:endParaRPr lang="en-US"/>
          </a:p>
        </p:txBody>
      </p:sp>
    </p:spTree>
    <p:extLst>
      <p:ext uri="{BB962C8B-B14F-4D97-AF65-F5344CB8AC3E}">
        <p14:creationId xmlns:p14="http://schemas.microsoft.com/office/powerpoint/2010/main" val="1737276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5D5E1BA-8899-7E48-A7EF-1F11F42F41C0}" type="slidenum">
              <a:rPr lang="en-US" smtClean="0"/>
              <a:t>6</a:t>
            </a:fld>
            <a:endParaRPr lang="en-US"/>
          </a:p>
        </p:txBody>
      </p:sp>
    </p:spTree>
    <p:extLst>
      <p:ext uri="{BB962C8B-B14F-4D97-AF65-F5344CB8AC3E}">
        <p14:creationId xmlns:p14="http://schemas.microsoft.com/office/powerpoint/2010/main" val="1397051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recent project, I was expanding a dataset. I pulled several measures of a particular variable, and all of them were only correlated at 0.65 to 0.75 with the existing (undocumented) measure of the same thing. It should have been 0.99 or 1 with one of them.</a:t>
            </a:r>
          </a:p>
          <a:p>
            <a:endParaRPr lang="en-US" dirty="0"/>
          </a:p>
          <a:p>
            <a:r>
              <a:rPr lang="en-US" dirty="0"/>
              <a:t>I see this a lot when we have some consolidated measure of something, and they want certain categories recoded/excluded/split out/aggregated over a different time span.</a:t>
            </a:r>
          </a:p>
          <a:p>
            <a:endParaRPr lang="en-US" dirty="0"/>
          </a:p>
          <a:p>
            <a:r>
              <a:rPr lang="en-US" dirty="0"/>
              <a:t>On a recent project, a really good student went back to fix something and needed more than a week. We paused, spent three weeks (not at 100 percent) applying this philosophy, and now changes happen in an hour or two. That’s huge in a revision timeline.</a:t>
            </a:r>
          </a:p>
        </p:txBody>
      </p:sp>
      <p:sp>
        <p:nvSpPr>
          <p:cNvPr id="4" name="Slide Number Placeholder 3"/>
          <p:cNvSpPr>
            <a:spLocks noGrp="1"/>
          </p:cNvSpPr>
          <p:nvPr>
            <p:ph type="sldNum" sz="quarter" idx="10"/>
          </p:nvPr>
        </p:nvSpPr>
        <p:spPr/>
        <p:txBody>
          <a:bodyPr/>
          <a:lstStyle/>
          <a:p>
            <a:fld id="{D5D5E1BA-8899-7E48-A7EF-1F11F42F41C0}" type="slidenum">
              <a:rPr lang="en-US" smtClean="0"/>
              <a:t>7</a:t>
            </a:fld>
            <a:endParaRPr lang="en-US"/>
          </a:p>
        </p:txBody>
      </p:sp>
    </p:spTree>
    <p:extLst>
      <p:ext uri="{BB962C8B-B14F-4D97-AF65-F5344CB8AC3E}">
        <p14:creationId xmlns:p14="http://schemas.microsoft.com/office/powerpoint/2010/main" val="438844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Process:</a:t>
            </a:r>
          </a:p>
          <a:p>
            <a:endParaRPr lang="en-US" dirty="0"/>
          </a:p>
          <a:p>
            <a:r>
              <a:rPr lang="en-US" dirty="0"/>
              <a:t>Generate lists</a:t>
            </a:r>
          </a:p>
          <a:p>
            <a:r>
              <a:rPr lang="en-US" dirty="0"/>
              <a:t>Feed those into a data source</a:t>
            </a:r>
          </a:p>
          <a:p>
            <a:r>
              <a:rPr lang="en-US" dirty="0"/>
              <a:t>Save that source data</a:t>
            </a:r>
          </a:p>
          <a:p>
            <a:r>
              <a:rPr lang="en-US" dirty="0"/>
              <a:t>(Also) Document data specs</a:t>
            </a:r>
          </a:p>
          <a:p>
            <a:r>
              <a:rPr lang="en-US" dirty="0"/>
              <a:t>Make a prep script for that one data source (remember the one dataset limitation)</a:t>
            </a:r>
          </a:p>
          <a:p>
            <a:r>
              <a:rPr lang="en-US" dirty="0"/>
              <a:t>Save a ready-to-merge version of that data.</a:t>
            </a:r>
          </a:p>
          <a:p>
            <a:r>
              <a:rPr lang="en-US" dirty="0"/>
              <a:t>Repeat a lot!</a:t>
            </a:r>
          </a:p>
          <a:p>
            <a:r>
              <a:rPr lang="en-US" dirty="0"/>
              <a:t>Have one script merge all of that together into your clean data.</a:t>
            </a:r>
          </a:p>
          <a:p>
            <a:endParaRPr lang="en-US" dirty="0"/>
          </a:p>
          <a:p>
            <a:r>
              <a:rPr lang="en-US" dirty="0"/>
              <a:t>Or, one notebook that does most of that other than pulling the source data (but does store the documentation).</a:t>
            </a:r>
          </a:p>
        </p:txBody>
      </p:sp>
      <p:sp>
        <p:nvSpPr>
          <p:cNvPr id="4" name="Slide Number Placeholder 3"/>
          <p:cNvSpPr>
            <a:spLocks noGrp="1"/>
          </p:cNvSpPr>
          <p:nvPr>
            <p:ph type="sldNum" sz="quarter" idx="10"/>
          </p:nvPr>
        </p:nvSpPr>
        <p:spPr/>
        <p:txBody>
          <a:bodyPr/>
          <a:lstStyle/>
          <a:p>
            <a:fld id="{D5D5E1BA-8899-7E48-A7EF-1F11F42F41C0}" type="slidenum">
              <a:rPr lang="en-US" smtClean="0"/>
              <a:t>8</a:t>
            </a:fld>
            <a:endParaRPr lang="en-US"/>
          </a:p>
        </p:txBody>
      </p:sp>
    </p:spTree>
    <p:extLst>
      <p:ext uri="{BB962C8B-B14F-4D97-AF65-F5344CB8AC3E}">
        <p14:creationId xmlns:p14="http://schemas.microsoft.com/office/powerpoint/2010/main" val="237671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Setting the context; we’re going to be looking a a dataset; we’re not going to reproduce this, but we’re going to create a dataset that looks at the last 10 years of this</a:t>
            </a:r>
          </a:p>
        </p:txBody>
      </p:sp>
      <p:sp>
        <p:nvSpPr>
          <p:cNvPr id="4" name="Slide Number Placeholder 3"/>
          <p:cNvSpPr>
            <a:spLocks noGrp="1"/>
          </p:cNvSpPr>
          <p:nvPr>
            <p:ph type="sldNum" sz="quarter" idx="10"/>
          </p:nvPr>
        </p:nvSpPr>
        <p:spPr/>
        <p:txBody>
          <a:bodyPr/>
          <a:lstStyle/>
          <a:p>
            <a:fld id="{D5D5E1BA-8899-7E48-A7EF-1F11F42F41C0}" type="slidenum">
              <a:rPr lang="en-US" smtClean="0"/>
              <a:t>10</a:t>
            </a:fld>
            <a:endParaRPr lang="en-US"/>
          </a:p>
        </p:txBody>
      </p:sp>
    </p:spTree>
    <p:extLst>
      <p:ext uri="{BB962C8B-B14F-4D97-AF65-F5344CB8AC3E}">
        <p14:creationId xmlns:p14="http://schemas.microsoft.com/office/powerpoint/2010/main" val="2159821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 good hour</a:t>
            </a:r>
          </a:p>
        </p:txBody>
      </p:sp>
      <p:sp>
        <p:nvSpPr>
          <p:cNvPr id="4" name="Slide Number Placeholder 3"/>
          <p:cNvSpPr>
            <a:spLocks noGrp="1"/>
          </p:cNvSpPr>
          <p:nvPr>
            <p:ph type="sldNum" sz="quarter" idx="10"/>
          </p:nvPr>
        </p:nvSpPr>
        <p:spPr/>
        <p:txBody>
          <a:bodyPr/>
          <a:lstStyle/>
          <a:p>
            <a:fld id="{D5D5E1BA-8899-7E48-A7EF-1F11F42F41C0}" type="slidenum">
              <a:rPr lang="en-US" smtClean="0"/>
              <a:t>11</a:t>
            </a:fld>
            <a:endParaRPr lang="en-US"/>
          </a:p>
        </p:txBody>
      </p:sp>
    </p:spTree>
    <p:extLst>
      <p:ext uri="{BB962C8B-B14F-4D97-AF65-F5344CB8AC3E}">
        <p14:creationId xmlns:p14="http://schemas.microsoft.com/office/powerpoint/2010/main" val="1407220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53FB3-CBA4-0F4F-A2F1-6C9178AAE1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161228-84E9-9D4A-A95E-691FC71135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48FD859-8BA2-6246-9B85-E034DB8CA324}"/>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ECB09FBE-680A-9E45-8C47-A384D6295A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33FF7E-85B2-4241-AD70-14F9E98F8898}"/>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706536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FE446-D7BD-5B4A-BB39-952F237B21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7BD3B3-823F-E545-A333-7FE0D80D05F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B5DF4C-2D49-074D-9D57-E6636EECB50E}"/>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6C9B4B36-0613-B14D-B742-73929F2B7C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BD9C8E-C646-6541-BE48-4C55D946E395}"/>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1505590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3F9D95-90C2-1A4C-A38D-AD20850AA3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EE43CC2-DC87-AC4A-BE33-37C92BADBEC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65AA5C-D2FE-5645-9F16-A95914ADF234}"/>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B19CDA75-AA00-7141-A6A8-32B9EB8CF7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2790A0-2262-F345-AC8B-CD2B377FEB86}"/>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750359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6D2FC-7772-8D45-9750-E2FB3BDAEF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48A825-D96A-0E4A-8E09-288D99DB3C5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71DF5-DE7F-D04F-A641-1CD6A473CE75}"/>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8A373AAC-C3DC-2E47-B12B-09FB8AE590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12AF7F-CE09-0E4F-96FC-6AF74E941287}"/>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280351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1120D-CAE8-734C-BC88-5B6308863EF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39407C-49A2-5740-B85E-BECA82D700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5327F-BE43-A44E-9058-B59BFDEB2660}"/>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6351FC79-0F2C-C24D-85BB-AF91B93ACE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D19D96-4940-5B4E-8A99-73F4E1747AD7}"/>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3197035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E8F1-64BF-A942-A3EB-BFEC9AD3BA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EAAC2E-25F6-2448-907A-81560B6ED92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C3AB379-C498-3142-928E-86AB20B27B9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98F23A-0190-9340-9B15-84B2869E71F7}"/>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6" name="Footer Placeholder 5">
            <a:extLst>
              <a:ext uri="{FF2B5EF4-FFF2-40B4-BE49-F238E27FC236}">
                <a16:creationId xmlns:a16="http://schemas.microsoft.com/office/drawing/2014/main" id="{EA1EA48D-A3C7-6141-9910-10C716E88F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FD7237-F521-264E-A234-E27FB9E41FDA}"/>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6294679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E05F9-C610-3F47-B771-02FBE7FAA2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C36FC7-F5EC-B74D-86CE-0B11FE09BA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F7D3BAF-C16E-3F4F-8511-DE237F4B880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397229-915C-8444-94D8-3A45961419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F252B63-7E37-FB48-A747-31827CDEAF3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58CFEE-EB22-594F-8369-335BEEC6F1CA}"/>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8" name="Footer Placeholder 7">
            <a:extLst>
              <a:ext uri="{FF2B5EF4-FFF2-40B4-BE49-F238E27FC236}">
                <a16:creationId xmlns:a16="http://schemas.microsoft.com/office/drawing/2014/main" id="{26BBA133-CC1E-1D44-BE3B-4E478FD24FF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D7EBB9-BA64-C14D-961B-4D39B87A74CC}"/>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88641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CA04-DAB3-F142-B687-F5B51B6E32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B277DA3-83AA-FF4C-A70F-CE1AAA91DF1D}"/>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4" name="Footer Placeholder 3">
            <a:extLst>
              <a:ext uri="{FF2B5EF4-FFF2-40B4-BE49-F238E27FC236}">
                <a16:creationId xmlns:a16="http://schemas.microsoft.com/office/drawing/2014/main" id="{1BB63577-4E86-924D-B503-4F5B1E99E1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D08D4B-E878-4A46-A4B1-E9FC6247829C}"/>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148432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2E9B65-FAA2-5C4E-86CB-725D29F2AB4E}"/>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3" name="Footer Placeholder 2">
            <a:extLst>
              <a:ext uri="{FF2B5EF4-FFF2-40B4-BE49-F238E27FC236}">
                <a16:creationId xmlns:a16="http://schemas.microsoft.com/office/drawing/2014/main" id="{6B27873A-135D-6D45-9740-596F386C143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00D2AB8-6813-5E44-B1AB-02E4B51FF464}"/>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1343353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089CF-6A1C-8347-A67E-58319D7CBF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85CC3F-E325-6245-BA02-50CA9049BE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D00D70-2F71-114B-AE66-71F9896078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F2AB410-C60A-9E41-BBD6-FE1DE60ABCFA}"/>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6" name="Footer Placeholder 5">
            <a:extLst>
              <a:ext uri="{FF2B5EF4-FFF2-40B4-BE49-F238E27FC236}">
                <a16:creationId xmlns:a16="http://schemas.microsoft.com/office/drawing/2014/main" id="{FDF3D488-82C4-9242-AEC3-7C11985EB3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8D22AB-C88C-1645-84D8-BA3607C2A992}"/>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651832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56B8E-E258-4249-96F3-E0565BFF9F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9A51DF-6DC6-504E-899B-D68E1572A3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097935-DAB6-4248-BEE1-AF7AFDF58E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FAF2CC4-5D26-EA4B-9137-3B47E0D87AAA}"/>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6" name="Footer Placeholder 5">
            <a:extLst>
              <a:ext uri="{FF2B5EF4-FFF2-40B4-BE49-F238E27FC236}">
                <a16:creationId xmlns:a16="http://schemas.microsoft.com/office/drawing/2014/main" id="{7631A61F-5BDC-D24E-8619-8F0D6FEAD4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FF3558-C395-AA4F-9ECA-E89A52D2BD00}"/>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4698543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104267-C2A3-FF41-B6C6-98A43F7343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515F24-E803-604D-A69E-F735A2FFD7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D091CF-FEA8-7048-8C8D-B2A55F9094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5D14A2FE-54AB-2C44-8578-B8C18C4102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4CC87F-30E8-6644-8B54-CE2361B94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A6697A-762E-1540-9CF2-A49781A47FCC}" type="slidenum">
              <a:rPr lang="en-US" smtClean="0"/>
              <a:t>‹#›</a:t>
            </a:fld>
            <a:endParaRPr lang="en-US"/>
          </a:p>
        </p:txBody>
      </p:sp>
    </p:spTree>
    <p:extLst>
      <p:ext uri="{BB962C8B-B14F-4D97-AF65-F5344CB8AC3E}">
        <p14:creationId xmlns:p14="http://schemas.microsoft.com/office/powerpoint/2010/main" val="12711684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BC988-4840-FC49-A636-B867C8C3050C}"/>
              </a:ext>
            </a:extLst>
          </p:cNvPr>
          <p:cNvSpPr>
            <a:spLocks noGrp="1"/>
          </p:cNvSpPr>
          <p:nvPr>
            <p:ph type="ctrTitle"/>
          </p:nvPr>
        </p:nvSpPr>
        <p:spPr>
          <a:xfrm>
            <a:off x="0" y="887488"/>
            <a:ext cx="12192000" cy="1108418"/>
          </a:xfrm>
        </p:spPr>
        <p:txBody>
          <a:bodyPr>
            <a:normAutofit/>
          </a:bodyPr>
          <a:lstStyle/>
          <a:p>
            <a:r>
              <a:rPr lang="en-CA" b="1" dirty="0"/>
              <a:t>The practice of curating big datasets</a:t>
            </a:r>
            <a:endParaRPr lang="en-US" dirty="0"/>
          </a:p>
        </p:txBody>
      </p:sp>
      <p:sp>
        <p:nvSpPr>
          <p:cNvPr id="3" name="Subtitle 2">
            <a:extLst>
              <a:ext uri="{FF2B5EF4-FFF2-40B4-BE49-F238E27FC236}">
                <a16:creationId xmlns:a16="http://schemas.microsoft.com/office/drawing/2014/main" id="{245CDAB2-A21D-9E41-9E76-F477A63EC177}"/>
              </a:ext>
            </a:extLst>
          </p:cNvPr>
          <p:cNvSpPr>
            <a:spLocks noGrp="1"/>
          </p:cNvSpPr>
          <p:nvPr>
            <p:ph type="subTitle" idx="1"/>
          </p:nvPr>
        </p:nvSpPr>
        <p:spPr>
          <a:xfrm>
            <a:off x="1524000" y="2898404"/>
            <a:ext cx="9144000" cy="1328735"/>
          </a:xfrm>
        </p:spPr>
        <p:txBody>
          <a:bodyPr>
            <a:normAutofit/>
          </a:bodyPr>
          <a:lstStyle/>
          <a:p>
            <a:pPr algn="l"/>
            <a:r>
              <a:rPr lang="en-US" sz="2000" b="1" dirty="0"/>
              <a:t>Tim Hannigan</a:t>
            </a:r>
            <a:r>
              <a:rPr lang="en-US" sz="2000" dirty="0"/>
              <a:t>, </a:t>
            </a:r>
            <a:r>
              <a:rPr lang="en-US" sz="2000" i="1" dirty="0"/>
              <a:t>University of Alberta</a:t>
            </a:r>
            <a:br>
              <a:rPr lang="en-US" sz="2000" dirty="0"/>
            </a:br>
            <a:r>
              <a:rPr lang="en-US" sz="2000" b="1" dirty="0" err="1"/>
              <a:t>Hovig</a:t>
            </a:r>
            <a:r>
              <a:rPr lang="en-US" sz="2000" b="1" dirty="0"/>
              <a:t> </a:t>
            </a:r>
            <a:r>
              <a:rPr lang="en-US" sz="2000" b="1" dirty="0" err="1"/>
              <a:t>Tchalian</a:t>
            </a:r>
            <a:r>
              <a:rPr lang="en-US" sz="2000" dirty="0"/>
              <a:t>, </a:t>
            </a:r>
            <a:r>
              <a:rPr lang="en-US" sz="2000" i="1" dirty="0"/>
              <a:t>Claremont Graduate University, Drucker School of Management</a:t>
            </a:r>
            <a:br>
              <a:rPr lang="en-US" sz="2000" dirty="0"/>
            </a:br>
            <a:r>
              <a:rPr lang="en-US" sz="2000" b="1" dirty="0"/>
              <a:t>Laura Nelson</a:t>
            </a:r>
            <a:r>
              <a:rPr lang="en-US" sz="2000" dirty="0"/>
              <a:t>, </a:t>
            </a:r>
            <a:r>
              <a:rPr lang="en-US" sz="2000" i="1" dirty="0"/>
              <a:t>College of Social Sciences and Humanities Northeastern University</a:t>
            </a:r>
            <a:br>
              <a:rPr lang="en-US" sz="2000" dirty="0"/>
            </a:br>
            <a:r>
              <a:rPr lang="en-US" sz="2000" b="1" dirty="0"/>
              <a:t>Jason Kiley</a:t>
            </a:r>
            <a:r>
              <a:rPr lang="en-US" sz="2000" i="1" dirty="0"/>
              <a:t>, Oklahoma State University</a:t>
            </a:r>
            <a:endParaRPr lang="en-US" sz="2000" dirty="0"/>
          </a:p>
        </p:txBody>
      </p:sp>
      <p:pic>
        <p:nvPicPr>
          <p:cNvPr id="4" name="Picture 3">
            <a:extLst>
              <a:ext uri="{FF2B5EF4-FFF2-40B4-BE49-F238E27FC236}">
                <a16:creationId xmlns:a16="http://schemas.microsoft.com/office/drawing/2014/main" id="{F996E901-8A83-E44A-A2FA-8D3C1D176D7B}"/>
              </a:ext>
            </a:extLst>
          </p:cNvPr>
          <p:cNvPicPr>
            <a:picLocks noChangeAspect="1"/>
          </p:cNvPicPr>
          <p:nvPr/>
        </p:nvPicPr>
        <p:blipFill>
          <a:blip r:embed="rId2"/>
          <a:stretch>
            <a:fillRect/>
          </a:stretch>
        </p:blipFill>
        <p:spPr>
          <a:xfrm>
            <a:off x="1335314" y="4485926"/>
            <a:ext cx="2536243" cy="2028994"/>
          </a:xfrm>
          <a:prstGeom prst="rect">
            <a:avLst/>
          </a:prstGeom>
        </p:spPr>
      </p:pic>
      <p:pic>
        <p:nvPicPr>
          <p:cNvPr id="5" name="Picture 4">
            <a:extLst>
              <a:ext uri="{FF2B5EF4-FFF2-40B4-BE49-F238E27FC236}">
                <a16:creationId xmlns:a16="http://schemas.microsoft.com/office/drawing/2014/main" id="{0474F332-67D7-9B44-B1AF-B360D9D40333}"/>
              </a:ext>
            </a:extLst>
          </p:cNvPr>
          <p:cNvPicPr>
            <a:picLocks noChangeAspect="1"/>
          </p:cNvPicPr>
          <p:nvPr/>
        </p:nvPicPr>
        <p:blipFill>
          <a:blip r:embed="rId3"/>
          <a:stretch>
            <a:fillRect/>
          </a:stretch>
        </p:blipFill>
        <p:spPr>
          <a:xfrm>
            <a:off x="4810362" y="4482791"/>
            <a:ext cx="2701152" cy="945403"/>
          </a:xfrm>
          <a:prstGeom prst="rect">
            <a:avLst/>
          </a:prstGeom>
        </p:spPr>
      </p:pic>
      <p:pic>
        <p:nvPicPr>
          <p:cNvPr id="6" name="Picture 5">
            <a:extLst>
              <a:ext uri="{FF2B5EF4-FFF2-40B4-BE49-F238E27FC236}">
                <a16:creationId xmlns:a16="http://schemas.microsoft.com/office/drawing/2014/main" id="{2C1702FC-B447-4649-B888-D831DE7512A7}"/>
              </a:ext>
            </a:extLst>
          </p:cNvPr>
          <p:cNvPicPr>
            <a:picLocks noChangeAspect="1"/>
          </p:cNvPicPr>
          <p:nvPr/>
        </p:nvPicPr>
        <p:blipFill>
          <a:blip r:embed="rId4"/>
          <a:stretch>
            <a:fillRect/>
          </a:stretch>
        </p:blipFill>
        <p:spPr>
          <a:xfrm>
            <a:off x="8450320" y="4485926"/>
            <a:ext cx="2028994" cy="2028994"/>
          </a:xfrm>
          <a:prstGeom prst="rect">
            <a:avLst/>
          </a:prstGeom>
        </p:spPr>
      </p:pic>
      <p:pic>
        <p:nvPicPr>
          <p:cNvPr id="7" name="Picture 6">
            <a:extLst>
              <a:ext uri="{FF2B5EF4-FFF2-40B4-BE49-F238E27FC236}">
                <a16:creationId xmlns:a16="http://schemas.microsoft.com/office/drawing/2014/main" id="{BD7C8020-3480-C14E-98D5-C4E0A6B0C389}"/>
              </a:ext>
            </a:extLst>
          </p:cNvPr>
          <p:cNvPicPr>
            <a:picLocks noChangeAspect="1"/>
          </p:cNvPicPr>
          <p:nvPr/>
        </p:nvPicPr>
        <p:blipFill rotWithShape="1">
          <a:blip r:embed="rId5"/>
          <a:srcRect b="58843"/>
          <a:stretch/>
        </p:blipFill>
        <p:spPr>
          <a:xfrm>
            <a:off x="4003222" y="5683846"/>
            <a:ext cx="4182836" cy="831074"/>
          </a:xfrm>
          <a:prstGeom prst="rect">
            <a:avLst/>
          </a:prstGeom>
        </p:spPr>
      </p:pic>
    </p:spTree>
    <p:extLst>
      <p:ext uri="{BB962C8B-B14F-4D97-AF65-F5344CB8AC3E}">
        <p14:creationId xmlns:p14="http://schemas.microsoft.com/office/powerpoint/2010/main" val="11621338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EE7326D-2BAC-0143-B11E-BEB59AE601C0}"/>
              </a:ext>
            </a:extLst>
          </p:cNvPr>
          <p:cNvPicPr>
            <a:picLocks noChangeAspect="1"/>
          </p:cNvPicPr>
          <p:nvPr/>
        </p:nvPicPr>
        <p:blipFill>
          <a:blip r:embed="rId3"/>
          <a:stretch>
            <a:fillRect/>
          </a:stretch>
        </p:blipFill>
        <p:spPr>
          <a:xfrm>
            <a:off x="1908127" y="1001615"/>
            <a:ext cx="8092440" cy="5330058"/>
          </a:xfrm>
          <a:prstGeom prst="rect">
            <a:avLst/>
          </a:prstGeom>
        </p:spPr>
      </p:pic>
      <p:sp>
        <p:nvSpPr>
          <p:cNvPr id="11" name="Line Callout 3 (No Border) 10">
            <a:extLst>
              <a:ext uri="{FF2B5EF4-FFF2-40B4-BE49-F238E27FC236}">
                <a16:creationId xmlns:a16="http://schemas.microsoft.com/office/drawing/2014/main" id="{65496CEC-B7C0-1F49-B8F3-FA7B67F74D76}"/>
              </a:ext>
            </a:extLst>
          </p:cNvPr>
          <p:cNvSpPr/>
          <p:nvPr/>
        </p:nvSpPr>
        <p:spPr>
          <a:xfrm>
            <a:off x="3497765" y="2418137"/>
            <a:ext cx="1311965" cy="612648"/>
          </a:xfrm>
          <a:prstGeom prst="callout3">
            <a:avLst>
              <a:gd name="adj1" fmla="val 18750"/>
              <a:gd name="adj2" fmla="val -8333"/>
              <a:gd name="adj3" fmla="val 18750"/>
              <a:gd name="adj4" fmla="val -16667"/>
              <a:gd name="adj5" fmla="val 100000"/>
              <a:gd name="adj6" fmla="val -16667"/>
              <a:gd name="adj7" fmla="val 508809"/>
              <a:gd name="adj8" fmla="val 14460"/>
            </a:avLst>
          </a:prstGeom>
          <a:solidFill>
            <a:srgbClr val="052D4D"/>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prstClr val="white"/>
                </a:solidFill>
                <a:effectLst>
                  <a:outerShdw blurRad="38100" dist="19050" dir="2700000" algn="tl" rotWithShape="0">
                    <a:prstClr val="black">
                      <a:alpha val="40000"/>
                    </a:prstClr>
                  </a:outerShdw>
                </a:effectLst>
                <a:uLnTx/>
                <a:uFillTx/>
                <a:latin typeface="Calibri"/>
                <a:ea typeface="+mn-ea"/>
                <a:cs typeface="+mn-cs"/>
              </a:rPr>
              <a:t>GM Impact announced</a:t>
            </a:r>
          </a:p>
        </p:txBody>
      </p:sp>
      <p:sp>
        <p:nvSpPr>
          <p:cNvPr id="12" name="Line Callout 3 (No Border) 11">
            <a:extLst>
              <a:ext uri="{FF2B5EF4-FFF2-40B4-BE49-F238E27FC236}">
                <a16:creationId xmlns:a16="http://schemas.microsoft.com/office/drawing/2014/main" id="{7FB06896-448D-0043-BFC7-9D309348C5A7}"/>
              </a:ext>
            </a:extLst>
          </p:cNvPr>
          <p:cNvSpPr/>
          <p:nvPr/>
        </p:nvSpPr>
        <p:spPr>
          <a:xfrm>
            <a:off x="4638074" y="3640140"/>
            <a:ext cx="1311965" cy="612648"/>
          </a:xfrm>
          <a:prstGeom prst="callout3">
            <a:avLst>
              <a:gd name="adj1" fmla="val 18750"/>
              <a:gd name="adj2" fmla="val -8333"/>
              <a:gd name="adj3" fmla="val 18750"/>
              <a:gd name="adj4" fmla="val -16667"/>
              <a:gd name="adj5" fmla="val 100000"/>
              <a:gd name="adj6" fmla="val -16667"/>
              <a:gd name="adj7" fmla="val 298988"/>
              <a:gd name="adj8" fmla="val 41732"/>
            </a:avLst>
          </a:prstGeom>
          <a:solidFill>
            <a:srgbClr val="052D4D"/>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prstClr val="white"/>
                </a:solidFill>
                <a:effectLst>
                  <a:outerShdw blurRad="38100" dist="19050" dir="2700000" algn="tl" rotWithShape="0">
                    <a:prstClr val="black">
                      <a:alpha val="40000"/>
                    </a:prstClr>
                  </a:outerShdw>
                </a:effectLst>
                <a:uLnTx/>
                <a:uFillTx/>
                <a:latin typeface="Calibri"/>
                <a:ea typeface="+mn-ea"/>
                <a:cs typeface="+mn-cs"/>
              </a:rPr>
              <a:t>First EV1 prod. model</a:t>
            </a:r>
          </a:p>
        </p:txBody>
      </p:sp>
      <p:sp>
        <p:nvSpPr>
          <p:cNvPr id="13" name="Line Callout 3 (No Border) 12">
            <a:extLst>
              <a:ext uri="{FF2B5EF4-FFF2-40B4-BE49-F238E27FC236}">
                <a16:creationId xmlns:a16="http://schemas.microsoft.com/office/drawing/2014/main" id="{EA74EA65-4604-DE41-968A-040978F4E42C}"/>
              </a:ext>
            </a:extLst>
          </p:cNvPr>
          <p:cNvSpPr/>
          <p:nvPr/>
        </p:nvSpPr>
        <p:spPr>
          <a:xfrm>
            <a:off x="6444511" y="3936424"/>
            <a:ext cx="1491491" cy="612648"/>
          </a:xfrm>
          <a:prstGeom prst="callout3">
            <a:avLst>
              <a:gd name="adj1" fmla="val 18750"/>
              <a:gd name="adj2" fmla="val -8333"/>
              <a:gd name="adj3" fmla="val 18750"/>
              <a:gd name="adj4" fmla="val -16667"/>
              <a:gd name="adj5" fmla="val 100000"/>
              <a:gd name="adj6" fmla="val -16667"/>
              <a:gd name="adj7" fmla="val 216790"/>
              <a:gd name="adj8" fmla="val 83765"/>
            </a:avLst>
          </a:prstGeom>
          <a:solidFill>
            <a:srgbClr val="911622"/>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prstClr val="white"/>
                </a:solidFill>
                <a:effectLst>
                  <a:outerShdw blurRad="38100" dist="19050" dir="2700000" algn="tl" rotWithShape="0">
                    <a:prstClr val="black">
                      <a:alpha val="40000"/>
                    </a:prstClr>
                  </a:outerShdw>
                </a:effectLst>
                <a:uLnTx/>
                <a:uFillTx/>
                <a:latin typeface="Calibri"/>
                <a:ea typeface="+mn-ea"/>
                <a:cs typeface="+mn-cs"/>
              </a:rPr>
              <a:t>Tesla Roadster announced</a:t>
            </a:r>
          </a:p>
        </p:txBody>
      </p:sp>
      <p:sp>
        <p:nvSpPr>
          <p:cNvPr id="14" name="Line Callout 3 (No Border) 13">
            <a:extLst>
              <a:ext uri="{FF2B5EF4-FFF2-40B4-BE49-F238E27FC236}">
                <a16:creationId xmlns:a16="http://schemas.microsoft.com/office/drawing/2014/main" id="{CB0DEE25-52B0-0B4C-BCD5-3E94C879F1BB}"/>
              </a:ext>
            </a:extLst>
          </p:cNvPr>
          <p:cNvSpPr/>
          <p:nvPr/>
        </p:nvSpPr>
        <p:spPr>
          <a:xfrm>
            <a:off x="6870960" y="2693384"/>
            <a:ext cx="1491491" cy="612648"/>
          </a:xfrm>
          <a:prstGeom prst="callout3">
            <a:avLst>
              <a:gd name="adj1" fmla="val 18750"/>
              <a:gd name="adj2" fmla="val -8333"/>
              <a:gd name="adj3" fmla="val 18750"/>
              <a:gd name="adj4" fmla="val -16667"/>
              <a:gd name="adj5" fmla="val 100000"/>
              <a:gd name="adj6" fmla="val -16667"/>
              <a:gd name="adj7" fmla="val 173529"/>
              <a:gd name="adj8" fmla="val 104201"/>
            </a:avLst>
          </a:prstGeom>
          <a:solidFill>
            <a:srgbClr val="911622"/>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prstClr val="white"/>
                </a:solidFill>
                <a:effectLst>
                  <a:outerShdw blurRad="38100" dist="19050" dir="2700000" algn="tl" rotWithShape="0">
                    <a:prstClr val="black">
                      <a:alpha val="40000"/>
                    </a:prstClr>
                  </a:outerShdw>
                </a:effectLst>
                <a:uLnTx/>
                <a:uFillTx/>
                <a:latin typeface="Calibri"/>
                <a:ea typeface="+mn-ea"/>
                <a:cs typeface="+mn-cs"/>
              </a:rPr>
              <a:t>First Roadster prod. model</a:t>
            </a:r>
          </a:p>
        </p:txBody>
      </p:sp>
      <p:sp>
        <p:nvSpPr>
          <p:cNvPr id="15" name="Line Callout 3 (No Border) 14">
            <a:extLst>
              <a:ext uri="{FF2B5EF4-FFF2-40B4-BE49-F238E27FC236}">
                <a16:creationId xmlns:a16="http://schemas.microsoft.com/office/drawing/2014/main" id="{A144984C-13E7-9347-902C-CC8B046BA08F}"/>
              </a:ext>
            </a:extLst>
          </p:cNvPr>
          <p:cNvSpPr/>
          <p:nvPr/>
        </p:nvSpPr>
        <p:spPr>
          <a:xfrm>
            <a:off x="8954968" y="1079283"/>
            <a:ext cx="1490472" cy="612648"/>
          </a:xfrm>
          <a:prstGeom prst="callout3">
            <a:avLst>
              <a:gd name="adj1" fmla="val 18750"/>
              <a:gd name="adj2" fmla="val -8333"/>
              <a:gd name="adj3" fmla="val 18750"/>
              <a:gd name="adj4" fmla="val -16667"/>
              <a:gd name="adj5" fmla="val 100000"/>
              <a:gd name="adj6" fmla="val -16667"/>
              <a:gd name="adj7" fmla="val 309804"/>
              <a:gd name="adj8" fmla="val 16238"/>
            </a:avLst>
          </a:prstGeom>
          <a:solidFill>
            <a:srgbClr val="052D4D">
              <a:lumMod val="50000"/>
              <a:lumOff val="50000"/>
            </a:srgbClr>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srgbClr val="052D4D"/>
                </a:solidFill>
                <a:effectLst>
                  <a:outerShdw blurRad="38100" dist="19050" dir="2700000" algn="tl" rotWithShape="0">
                    <a:prstClr val="black">
                      <a:alpha val="40000"/>
                    </a:prstClr>
                  </a:outerShdw>
                </a:effectLst>
                <a:uLnTx/>
                <a:uFillTx/>
                <a:latin typeface="Calibri"/>
                <a:ea typeface="+mn-ea"/>
                <a:cs typeface="+mn-cs"/>
              </a:rPr>
              <a:t>Spike in expert discs. (13-25%)</a:t>
            </a:r>
          </a:p>
        </p:txBody>
      </p:sp>
      <p:sp>
        <p:nvSpPr>
          <p:cNvPr id="16" name="Line Callout 3 (No Border) 15">
            <a:extLst>
              <a:ext uri="{FF2B5EF4-FFF2-40B4-BE49-F238E27FC236}">
                <a16:creationId xmlns:a16="http://schemas.microsoft.com/office/drawing/2014/main" id="{30D16AFD-5F06-0244-B9E5-AB3750CD6728}"/>
              </a:ext>
            </a:extLst>
          </p:cNvPr>
          <p:cNvSpPr/>
          <p:nvPr/>
        </p:nvSpPr>
        <p:spPr>
          <a:xfrm>
            <a:off x="8362451" y="388967"/>
            <a:ext cx="1490472" cy="612648"/>
          </a:xfrm>
          <a:prstGeom prst="callout3">
            <a:avLst>
              <a:gd name="adj1" fmla="val 18750"/>
              <a:gd name="adj2" fmla="val -8333"/>
              <a:gd name="adj3" fmla="val 18750"/>
              <a:gd name="adj4" fmla="val -16667"/>
              <a:gd name="adj5" fmla="val 100000"/>
              <a:gd name="adj6" fmla="val -16667"/>
              <a:gd name="adj7" fmla="val 339234"/>
              <a:gd name="adj8" fmla="val 23150"/>
            </a:avLst>
          </a:prstGeom>
          <a:solidFill>
            <a:srgbClr val="052D4D">
              <a:lumMod val="50000"/>
              <a:lumOff val="50000"/>
            </a:srgbClr>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srgbClr val="FF0000"/>
                </a:solidFill>
                <a:effectLst>
                  <a:outerShdw blurRad="38100" dist="19050" dir="2700000" algn="tl" rotWithShape="0">
                    <a:prstClr val="black">
                      <a:alpha val="40000"/>
                    </a:prstClr>
                  </a:outerShdw>
                </a:effectLst>
                <a:uLnTx/>
                <a:uFillTx/>
                <a:latin typeface="Calibri"/>
                <a:ea typeface="+mn-ea"/>
                <a:cs typeface="+mn-cs"/>
              </a:rPr>
              <a:t>200</a:t>
            </a:r>
            <a:r>
              <a:rPr kumimoji="0" lang="en-US" sz="1600" b="0" i="0" u="none" strike="noStrike" kern="0" cap="none" spc="0" normalizeH="0" baseline="0" noProof="0" dirty="0">
                <a:ln w="0"/>
                <a:solidFill>
                  <a:srgbClr val="052D4D"/>
                </a:solidFill>
                <a:effectLst>
                  <a:outerShdw blurRad="38100" dist="19050" dir="2700000" algn="tl" rotWithShape="0">
                    <a:prstClr val="black">
                      <a:alpha val="40000"/>
                    </a:prstClr>
                  </a:outerShdw>
                </a:effectLst>
                <a:uLnTx/>
                <a:uFillTx/>
                <a:latin typeface="Calibri"/>
                <a:ea typeface="+mn-ea"/>
                <a:cs typeface="+mn-cs"/>
              </a:rPr>
              <a:t> charging stations in U.S.</a:t>
            </a:r>
          </a:p>
        </p:txBody>
      </p:sp>
      <p:sp>
        <p:nvSpPr>
          <p:cNvPr id="17" name="Line Callout 3 (No Border) 16">
            <a:extLst>
              <a:ext uri="{FF2B5EF4-FFF2-40B4-BE49-F238E27FC236}">
                <a16:creationId xmlns:a16="http://schemas.microsoft.com/office/drawing/2014/main" id="{C5FBECDE-1866-9743-88DC-8FF788BBD0D4}"/>
              </a:ext>
            </a:extLst>
          </p:cNvPr>
          <p:cNvSpPr/>
          <p:nvPr/>
        </p:nvSpPr>
        <p:spPr>
          <a:xfrm>
            <a:off x="10360277" y="2398869"/>
            <a:ext cx="1490472" cy="612648"/>
          </a:xfrm>
          <a:prstGeom prst="callout3">
            <a:avLst>
              <a:gd name="adj1" fmla="val 18750"/>
              <a:gd name="adj2" fmla="val -8333"/>
              <a:gd name="adj3" fmla="val 18750"/>
              <a:gd name="adj4" fmla="val -16667"/>
              <a:gd name="adj5" fmla="val 100000"/>
              <a:gd name="adj6" fmla="val -16667"/>
              <a:gd name="adj7" fmla="val -87505"/>
              <a:gd name="adj8" fmla="val -35607"/>
            </a:avLst>
          </a:prstGeom>
          <a:solidFill>
            <a:srgbClr val="052D4D">
              <a:lumMod val="50000"/>
              <a:lumOff val="50000"/>
            </a:srgbClr>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srgbClr val="FF0000"/>
                </a:solidFill>
                <a:effectLst>
                  <a:outerShdw blurRad="38100" dist="19050" dir="2700000" algn="tl" rotWithShape="0">
                    <a:prstClr val="black">
                      <a:alpha val="40000"/>
                    </a:prstClr>
                  </a:outerShdw>
                </a:effectLst>
                <a:uLnTx/>
                <a:uFillTx/>
                <a:latin typeface="Calibri"/>
                <a:ea typeface="+mn-ea"/>
                <a:cs typeface="+mn-cs"/>
              </a:rPr>
              <a:t>12k</a:t>
            </a:r>
            <a:r>
              <a:rPr kumimoji="0" lang="en-US" sz="1600" b="0" i="0" u="none" strike="noStrike" kern="0" cap="none" spc="0" normalizeH="0" baseline="0" noProof="0" dirty="0">
                <a:ln w="0"/>
                <a:solidFill>
                  <a:srgbClr val="052D4D"/>
                </a:solidFill>
                <a:effectLst>
                  <a:outerShdw blurRad="38100" dist="19050" dir="2700000" algn="tl" rotWithShape="0">
                    <a:prstClr val="black">
                      <a:alpha val="40000"/>
                    </a:prstClr>
                  </a:outerShdw>
                </a:effectLst>
                <a:uLnTx/>
                <a:uFillTx/>
                <a:latin typeface="Calibri"/>
                <a:ea typeface="+mn-ea"/>
                <a:cs typeface="+mn-cs"/>
              </a:rPr>
              <a:t> charging stations in U.S.</a:t>
            </a:r>
          </a:p>
        </p:txBody>
      </p:sp>
    </p:spTree>
    <p:extLst>
      <p:ext uri="{BB962C8B-B14F-4D97-AF65-F5344CB8AC3E}">
        <p14:creationId xmlns:p14="http://schemas.microsoft.com/office/powerpoint/2010/main" val="3250547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8D0B0-83DD-784D-AF7B-0596B7B4AAC7}"/>
              </a:ext>
            </a:extLst>
          </p:cNvPr>
          <p:cNvSpPr>
            <a:spLocks noGrp="1"/>
          </p:cNvSpPr>
          <p:nvPr>
            <p:ph type="title"/>
          </p:nvPr>
        </p:nvSpPr>
        <p:spPr/>
        <p:txBody>
          <a:bodyPr anchor="ctr">
            <a:normAutofit/>
          </a:bodyPr>
          <a:lstStyle/>
          <a:p>
            <a:pPr algn="ctr"/>
            <a:r>
              <a:rPr lang="en-US" sz="8000" dirty="0"/>
              <a:t>Demo</a:t>
            </a:r>
          </a:p>
        </p:txBody>
      </p:sp>
      <p:sp>
        <p:nvSpPr>
          <p:cNvPr id="3" name="Text Placeholder 2">
            <a:extLst>
              <a:ext uri="{FF2B5EF4-FFF2-40B4-BE49-F238E27FC236}">
                <a16:creationId xmlns:a16="http://schemas.microsoft.com/office/drawing/2014/main" id="{2C5B5FAF-FA55-EE41-89A5-762CF3BF4E1F}"/>
              </a:ext>
            </a:extLst>
          </p:cNvPr>
          <p:cNvSpPr>
            <a:spLocks noGrp="1"/>
          </p:cNvSpPr>
          <p:nvPr>
            <p:ph type="body" idx="1"/>
          </p:nvPr>
        </p:nvSpPr>
        <p:spPr/>
        <p:txBody>
          <a:bodyPr/>
          <a:lstStyle/>
          <a:p>
            <a:r>
              <a:rPr lang="en-US" dirty="0"/>
              <a:t> </a:t>
            </a:r>
          </a:p>
        </p:txBody>
      </p:sp>
    </p:spTree>
    <p:extLst>
      <p:ext uri="{BB962C8B-B14F-4D97-AF65-F5344CB8AC3E}">
        <p14:creationId xmlns:p14="http://schemas.microsoft.com/office/powerpoint/2010/main" val="4093649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8737D-F2D1-0A4D-8FF7-174280217158}"/>
              </a:ext>
            </a:extLst>
          </p:cNvPr>
          <p:cNvSpPr>
            <a:spLocks noGrp="1"/>
          </p:cNvSpPr>
          <p:nvPr>
            <p:ph type="title"/>
          </p:nvPr>
        </p:nvSpPr>
        <p:spPr/>
        <p:txBody>
          <a:bodyPr/>
          <a:lstStyle/>
          <a:p>
            <a:r>
              <a:rPr lang="en-US" dirty="0"/>
              <a:t>Philosophy</a:t>
            </a:r>
          </a:p>
        </p:txBody>
      </p:sp>
      <p:sp>
        <p:nvSpPr>
          <p:cNvPr id="3" name="Content Placeholder 2">
            <a:extLst>
              <a:ext uri="{FF2B5EF4-FFF2-40B4-BE49-F238E27FC236}">
                <a16:creationId xmlns:a16="http://schemas.microsoft.com/office/drawing/2014/main" id="{F12018DF-9D55-054F-9FCB-9F30A10976FE}"/>
              </a:ext>
            </a:extLst>
          </p:cNvPr>
          <p:cNvSpPr>
            <a:spLocks noGrp="1"/>
          </p:cNvSpPr>
          <p:nvPr>
            <p:ph idx="1"/>
          </p:nvPr>
        </p:nvSpPr>
        <p:spPr/>
        <p:txBody>
          <a:bodyPr/>
          <a:lstStyle/>
          <a:p>
            <a:r>
              <a:rPr lang="en-US" dirty="0"/>
              <a:t>Others (and you) should be able to reproduce your study.</a:t>
            </a:r>
          </a:p>
          <a:p>
            <a:r>
              <a:rPr lang="en-US" dirty="0"/>
              <a:t>Data management errors happen, and you should be able to detect and repair them easily.</a:t>
            </a:r>
          </a:p>
          <a:p>
            <a:r>
              <a:rPr lang="en-US" dirty="0"/>
              <a:t>Data management is iterative and ongoing, and practices should be designed to match this nonlinear flow.</a:t>
            </a:r>
          </a:p>
          <a:p>
            <a:r>
              <a:rPr lang="en-US" dirty="0"/>
              <a:t>Good data tools are built well once and used repeatedly.</a:t>
            </a:r>
          </a:p>
        </p:txBody>
      </p:sp>
    </p:spTree>
    <p:extLst>
      <p:ext uri="{BB962C8B-B14F-4D97-AF65-F5344CB8AC3E}">
        <p14:creationId xmlns:p14="http://schemas.microsoft.com/office/powerpoint/2010/main" val="857449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D4367-D945-0B4C-A2B5-741BFCF64F29}"/>
              </a:ext>
            </a:extLst>
          </p:cNvPr>
          <p:cNvSpPr>
            <a:spLocks noGrp="1"/>
          </p:cNvSpPr>
          <p:nvPr>
            <p:ph type="title"/>
          </p:nvPr>
        </p:nvSpPr>
        <p:spPr/>
        <p:txBody>
          <a:bodyPr/>
          <a:lstStyle/>
          <a:p>
            <a:r>
              <a:rPr lang="en-US" dirty="0"/>
              <a:t>Process</a:t>
            </a:r>
          </a:p>
        </p:txBody>
      </p:sp>
      <p:sp>
        <p:nvSpPr>
          <p:cNvPr id="3" name="Content Placeholder 2">
            <a:extLst>
              <a:ext uri="{FF2B5EF4-FFF2-40B4-BE49-F238E27FC236}">
                <a16:creationId xmlns:a16="http://schemas.microsoft.com/office/drawing/2014/main" id="{E576060E-49CA-0245-958F-D5888F1277E0}"/>
              </a:ext>
            </a:extLst>
          </p:cNvPr>
          <p:cNvSpPr>
            <a:spLocks noGrp="1"/>
          </p:cNvSpPr>
          <p:nvPr>
            <p:ph idx="1"/>
          </p:nvPr>
        </p:nvSpPr>
        <p:spPr>
          <a:xfrm>
            <a:off x="838200" y="1825624"/>
            <a:ext cx="10971727" cy="4729721"/>
          </a:xfrm>
        </p:spPr>
        <p:txBody>
          <a:bodyPr>
            <a:noAutofit/>
          </a:bodyPr>
          <a:lstStyle/>
          <a:p>
            <a:r>
              <a:rPr lang="en-US" sz="3200" dirty="0"/>
              <a:t>Cliché (but true): 80% of data-intensive research focuses on data curation / wrangling</a:t>
            </a:r>
          </a:p>
          <a:p>
            <a:r>
              <a:rPr lang="en-US" sz="3200" dirty="0"/>
              <a:t>Highly iterative with four interrelated stages:</a:t>
            </a:r>
          </a:p>
          <a:p>
            <a:pPr lvl="1"/>
            <a:r>
              <a:rPr lang="en-US" sz="3200" dirty="0"/>
              <a:t>Access </a:t>
            </a:r>
          </a:p>
          <a:p>
            <a:pPr lvl="1"/>
            <a:r>
              <a:rPr lang="en-US" sz="3200" dirty="0"/>
              <a:t>Cleaning </a:t>
            </a:r>
          </a:p>
          <a:p>
            <a:pPr lvl="1"/>
            <a:r>
              <a:rPr lang="en-US" sz="3200" dirty="0"/>
              <a:t>Selection</a:t>
            </a:r>
          </a:p>
          <a:p>
            <a:pPr lvl="1"/>
            <a:r>
              <a:rPr lang="en-US" sz="3200" dirty="0"/>
              <a:t>Analysis</a:t>
            </a:r>
          </a:p>
          <a:p>
            <a:r>
              <a:rPr lang="en-US" sz="3200" dirty="0"/>
              <a:t>Overall goal: move from the data we can get toward data that we can use to examine our theoretical questions.</a:t>
            </a:r>
          </a:p>
        </p:txBody>
      </p:sp>
    </p:spTree>
    <p:extLst>
      <p:ext uri="{BB962C8B-B14F-4D97-AF65-F5344CB8AC3E}">
        <p14:creationId xmlns:p14="http://schemas.microsoft.com/office/powerpoint/2010/main" val="2152815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34BBD-933E-6C45-9696-34EBA4C5FD79}"/>
              </a:ext>
            </a:extLst>
          </p:cNvPr>
          <p:cNvSpPr>
            <a:spLocks noGrp="1"/>
          </p:cNvSpPr>
          <p:nvPr>
            <p:ph type="title"/>
          </p:nvPr>
        </p:nvSpPr>
        <p:spPr/>
        <p:txBody>
          <a:bodyPr/>
          <a:lstStyle/>
          <a:p>
            <a:r>
              <a:rPr lang="en-US" dirty="0"/>
              <a:t>Implications (1)</a:t>
            </a:r>
          </a:p>
        </p:txBody>
      </p:sp>
      <p:sp>
        <p:nvSpPr>
          <p:cNvPr id="3" name="Content Placeholder 2">
            <a:extLst>
              <a:ext uri="{FF2B5EF4-FFF2-40B4-BE49-F238E27FC236}">
                <a16:creationId xmlns:a16="http://schemas.microsoft.com/office/drawing/2014/main" id="{FF693505-23AD-7F41-89A1-4FA7FEA3D2CA}"/>
              </a:ext>
            </a:extLst>
          </p:cNvPr>
          <p:cNvSpPr>
            <a:spLocks noGrp="1"/>
          </p:cNvSpPr>
          <p:nvPr>
            <p:ph idx="1"/>
          </p:nvPr>
        </p:nvSpPr>
        <p:spPr>
          <a:xfrm>
            <a:off x="838199" y="1825625"/>
            <a:ext cx="10920211" cy="4351338"/>
          </a:xfrm>
        </p:spPr>
        <p:txBody>
          <a:bodyPr>
            <a:normAutofit/>
          </a:bodyPr>
          <a:lstStyle/>
          <a:p>
            <a:r>
              <a:rPr lang="en-US" sz="3600" dirty="0"/>
              <a:t>You should be thoroughly familiar with the data you gather. </a:t>
            </a:r>
          </a:p>
          <a:p>
            <a:r>
              <a:rPr lang="en-US" sz="3600" dirty="0"/>
              <a:t>All changes to pulled data should be in code that runs. </a:t>
            </a:r>
          </a:p>
          <a:p>
            <a:r>
              <a:rPr lang="en-US" sz="3600" dirty="0"/>
              <a:t>When developing your code (and after), you should look at the data often. </a:t>
            </a:r>
          </a:p>
          <a:p>
            <a:r>
              <a:rPr lang="en-US" sz="3600" dirty="0"/>
              <a:t>Your data should always be built by running your code as-is. </a:t>
            </a:r>
          </a:p>
        </p:txBody>
      </p:sp>
    </p:spTree>
    <p:extLst>
      <p:ext uri="{BB962C8B-B14F-4D97-AF65-F5344CB8AC3E}">
        <p14:creationId xmlns:p14="http://schemas.microsoft.com/office/powerpoint/2010/main" val="2172373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6EA37-3D58-CD45-8638-CFF09CEB24E4}"/>
              </a:ext>
            </a:extLst>
          </p:cNvPr>
          <p:cNvSpPr>
            <a:spLocks noGrp="1"/>
          </p:cNvSpPr>
          <p:nvPr>
            <p:ph type="title"/>
          </p:nvPr>
        </p:nvSpPr>
        <p:spPr/>
        <p:txBody>
          <a:bodyPr/>
          <a:lstStyle/>
          <a:p>
            <a:r>
              <a:rPr lang="en-US" dirty="0"/>
              <a:t>Implications (2)</a:t>
            </a:r>
          </a:p>
        </p:txBody>
      </p:sp>
      <p:sp>
        <p:nvSpPr>
          <p:cNvPr id="3" name="Content Placeholder 2">
            <a:extLst>
              <a:ext uri="{FF2B5EF4-FFF2-40B4-BE49-F238E27FC236}">
                <a16:creationId xmlns:a16="http://schemas.microsoft.com/office/drawing/2014/main" id="{8A6FC54E-0C0D-D743-9129-D1853AE10502}"/>
              </a:ext>
            </a:extLst>
          </p:cNvPr>
          <p:cNvSpPr>
            <a:spLocks noGrp="1"/>
          </p:cNvSpPr>
          <p:nvPr>
            <p:ph idx="1"/>
          </p:nvPr>
        </p:nvSpPr>
        <p:spPr/>
        <p:txBody>
          <a:bodyPr>
            <a:normAutofit lnSpcReduction="10000"/>
          </a:bodyPr>
          <a:lstStyle/>
          <a:p>
            <a:r>
              <a:rPr lang="en-US" sz="3600" dirty="0"/>
              <a:t>When naming your clean dataset, use a name that uniquely identifies it (e.g., 20180418_workshop.dta). </a:t>
            </a:r>
          </a:p>
          <a:p>
            <a:r>
              <a:rPr lang="en-US" sz="3600" dirty="0"/>
              <a:t>Use file-sharing services (e.g., Dropbox) for distribution and storage, not work-in-progress files.  </a:t>
            </a:r>
          </a:p>
          <a:p>
            <a:r>
              <a:rPr lang="en-US" sz="3600" dirty="0"/>
              <a:t>(More advanced) Capturing your known good code to reuse makes future projects better.</a:t>
            </a:r>
          </a:p>
          <a:p>
            <a:r>
              <a:rPr lang="en-US" sz="3600" dirty="0"/>
              <a:t>Advanced users can also benefit from the version-control capabilities of </a:t>
            </a:r>
            <a:r>
              <a:rPr lang="en-US" sz="3600" dirty="0" err="1"/>
              <a:t>Git</a:t>
            </a:r>
            <a:r>
              <a:rPr lang="en-US" sz="3600" dirty="0"/>
              <a:t> / </a:t>
            </a:r>
            <a:r>
              <a:rPr lang="en-US" sz="3600" dirty="0" err="1"/>
              <a:t>Github</a:t>
            </a:r>
            <a:r>
              <a:rPr lang="en-US" sz="3600" dirty="0"/>
              <a:t>.</a:t>
            </a:r>
          </a:p>
          <a:p>
            <a:endParaRPr lang="en-US" dirty="0"/>
          </a:p>
        </p:txBody>
      </p:sp>
    </p:spTree>
    <p:extLst>
      <p:ext uri="{BB962C8B-B14F-4D97-AF65-F5344CB8AC3E}">
        <p14:creationId xmlns:p14="http://schemas.microsoft.com/office/powerpoint/2010/main" val="3546845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1230C-5704-C143-9F7F-5542777E3E64}"/>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08C6F74C-4E45-6B43-8607-7F2B2D9A80A4}"/>
              </a:ext>
            </a:extLst>
          </p:cNvPr>
          <p:cNvSpPr>
            <a:spLocks noGrp="1"/>
          </p:cNvSpPr>
          <p:nvPr>
            <p:ph idx="1"/>
          </p:nvPr>
        </p:nvSpPr>
        <p:spPr>
          <a:xfrm>
            <a:off x="838199" y="1825625"/>
            <a:ext cx="10881575" cy="4351338"/>
          </a:xfrm>
        </p:spPr>
        <p:txBody>
          <a:bodyPr/>
          <a:lstStyle/>
          <a:p>
            <a:pPr marL="571500" indent="-571500">
              <a:buFont typeface="+mj-lt"/>
              <a:buAutoNum type="alphaLcPeriod"/>
            </a:pPr>
            <a:r>
              <a:rPr lang="en-US" dirty="0"/>
              <a:t>Data management is a (disciplined) process</a:t>
            </a:r>
          </a:p>
          <a:p>
            <a:pPr marL="571500" indent="-571500">
              <a:buFont typeface="+mj-lt"/>
              <a:buAutoNum type="alphaLcPeriod"/>
            </a:pPr>
            <a:endParaRPr lang="en-US" dirty="0"/>
          </a:p>
          <a:p>
            <a:pPr marL="571500" indent="-571500">
              <a:buFont typeface="+mj-lt"/>
              <a:buAutoNum type="alphaLcPeriod"/>
            </a:pPr>
            <a:r>
              <a:rPr lang="en-US" dirty="0"/>
              <a:t>Easy-to-use tools are available for even the “uninitiated”</a:t>
            </a:r>
          </a:p>
          <a:p>
            <a:pPr lvl="1"/>
            <a:r>
              <a:rPr lang="en-US" dirty="0"/>
              <a:t>API access a great alternative to search / download and databases</a:t>
            </a:r>
          </a:p>
          <a:p>
            <a:pPr lvl="1"/>
            <a:r>
              <a:rPr lang="en-US" dirty="0"/>
              <a:t>SCOPUS article search is purpose-built for scholarly research</a:t>
            </a:r>
          </a:p>
          <a:p>
            <a:pPr lvl="1"/>
            <a:r>
              <a:rPr lang="en-US" dirty="0"/>
              <a:t>More interactive / “GUI” interfaces are on their way</a:t>
            </a:r>
          </a:p>
          <a:p>
            <a:pPr marL="571500" indent="-571500">
              <a:buFont typeface="+mj-lt"/>
              <a:buAutoNum type="alphaLcPeriod"/>
            </a:pPr>
            <a:endParaRPr lang="en-US" dirty="0"/>
          </a:p>
          <a:p>
            <a:pPr marL="571500" indent="-571500">
              <a:buFont typeface="+mj-lt"/>
              <a:buAutoNum type="alphaLcPeriod"/>
            </a:pPr>
            <a:r>
              <a:rPr lang="en-US" dirty="0"/>
              <a:t>No better time to jump in and use the tools and even ... learn Python</a:t>
            </a:r>
          </a:p>
        </p:txBody>
      </p:sp>
    </p:spTree>
    <p:extLst>
      <p:ext uri="{BB962C8B-B14F-4D97-AF65-F5344CB8AC3E}">
        <p14:creationId xmlns:p14="http://schemas.microsoft.com/office/powerpoint/2010/main" val="2178544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1230C-5704-C143-9F7F-5542777E3E64}"/>
              </a:ext>
            </a:extLst>
          </p:cNvPr>
          <p:cNvSpPr>
            <a:spLocks noGrp="1"/>
          </p:cNvSpPr>
          <p:nvPr>
            <p:ph type="title"/>
          </p:nvPr>
        </p:nvSpPr>
        <p:spPr/>
        <p:txBody>
          <a:bodyPr/>
          <a:lstStyle/>
          <a:p>
            <a:r>
              <a:rPr lang="en-US" dirty="0"/>
              <a:t>Q&amp;A</a:t>
            </a:r>
          </a:p>
        </p:txBody>
      </p:sp>
      <p:sp>
        <p:nvSpPr>
          <p:cNvPr id="3" name="Content Placeholder 2">
            <a:extLst>
              <a:ext uri="{FF2B5EF4-FFF2-40B4-BE49-F238E27FC236}">
                <a16:creationId xmlns:a16="http://schemas.microsoft.com/office/drawing/2014/main" id="{08C6F74C-4E45-6B43-8607-7F2B2D9A80A4}"/>
              </a:ext>
            </a:extLst>
          </p:cNvPr>
          <p:cNvSpPr>
            <a:spLocks noGrp="1"/>
          </p:cNvSpPr>
          <p:nvPr>
            <p:ph idx="1"/>
          </p:nvPr>
        </p:nvSpPr>
        <p:spPr/>
        <p:txBody>
          <a:bodyPr/>
          <a:lstStyle/>
          <a:p>
            <a:r>
              <a:rPr lang="en-US" dirty="0"/>
              <a:t>We’re happy to take any questions</a:t>
            </a:r>
          </a:p>
        </p:txBody>
      </p:sp>
    </p:spTree>
    <p:extLst>
      <p:ext uri="{BB962C8B-B14F-4D97-AF65-F5344CB8AC3E}">
        <p14:creationId xmlns:p14="http://schemas.microsoft.com/office/powerpoint/2010/main" val="538070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6EA37-3D58-CD45-8638-CFF09CEB24E4}"/>
              </a:ext>
            </a:extLst>
          </p:cNvPr>
          <p:cNvSpPr>
            <a:spLocks noGrp="1"/>
          </p:cNvSpPr>
          <p:nvPr>
            <p:ph type="title"/>
          </p:nvPr>
        </p:nvSpPr>
        <p:spPr/>
        <p:txBody>
          <a:bodyPr/>
          <a:lstStyle/>
          <a:p>
            <a:r>
              <a:rPr lang="en-US" dirty="0"/>
              <a:t>Data Curation: Today’s Agenda</a:t>
            </a:r>
          </a:p>
        </p:txBody>
      </p:sp>
      <p:sp>
        <p:nvSpPr>
          <p:cNvPr id="3" name="Content Placeholder 2">
            <a:extLst>
              <a:ext uri="{FF2B5EF4-FFF2-40B4-BE49-F238E27FC236}">
                <a16:creationId xmlns:a16="http://schemas.microsoft.com/office/drawing/2014/main" id="{8A6FC54E-0C0D-D743-9129-D1853AE10502}"/>
              </a:ext>
            </a:extLst>
          </p:cNvPr>
          <p:cNvSpPr>
            <a:spLocks noGrp="1"/>
          </p:cNvSpPr>
          <p:nvPr>
            <p:ph idx="1"/>
          </p:nvPr>
        </p:nvSpPr>
        <p:spPr/>
        <p:txBody>
          <a:bodyPr>
            <a:normAutofit/>
          </a:bodyPr>
          <a:lstStyle/>
          <a:p>
            <a:pPr marL="742950" indent="-742950">
              <a:buFont typeface="+mj-lt"/>
              <a:buAutoNum type="arabicPeriod"/>
            </a:pPr>
            <a:r>
              <a:rPr lang="en-US" sz="3600" dirty="0"/>
              <a:t>Motivation for our workshop</a:t>
            </a:r>
          </a:p>
          <a:p>
            <a:pPr marL="742950" indent="-742950">
              <a:buFont typeface="+mj-lt"/>
              <a:buAutoNum type="arabicPeriod"/>
            </a:pPr>
            <a:r>
              <a:rPr lang="en-US" sz="3600" dirty="0"/>
              <a:t>Process &amp; Philosophy</a:t>
            </a:r>
          </a:p>
          <a:p>
            <a:pPr marL="742950" indent="-742950">
              <a:buFont typeface="+mj-lt"/>
              <a:buAutoNum type="arabicPeriod"/>
            </a:pPr>
            <a:r>
              <a:rPr lang="en-US" sz="3600" b="1" dirty="0"/>
              <a:t>Demo: </a:t>
            </a:r>
            <a:r>
              <a:rPr lang="en-US" sz="3600" b="1" dirty="0" err="1"/>
              <a:t>NYTimes</a:t>
            </a:r>
            <a:r>
              <a:rPr lang="en-US" sz="3600" b="1" dirty="0"/>
              <a:t> API</a:t>
            </a:r>
          </a:p>
          <a:p>
            <a:pPr marL="742950" indent="-742950">
              <a:buFont typeface="+mj-lt"/>
              <a:buAutoNum type="arabicPeriod"/>
            </a:pPr>
            <a:r>
              <a:rPr lang="en-US" sz="3600" dirty="0"/>
              <a:t>Takeaways</a:t>
            </a:r>
          </a:p>
          <a:p>
            <a:pPr marL="742950" indent="-742950">
              <a:buFont typeface="+mj-lt"/>
              <a:buAutoNum type="arabicPeriod"/>
            </a:pPr>
            <a:r>
              <a:rPr lang="en-US" sz="3600" dirty="0"/>
              <a:t>Q&amp;A</a:t>
            </a:r>
          </a:p>
          <a:p>
            <a:endParaRPr lang="en-US" dirty="0"/>
          </a:p>
        </p:txBody>
      </p:sp>
    </p:spTree>
    <p:extLst>
      <p:ext uri="{BB962C8B-B14F-4D97-AF65-F5344CB8AC3E}">
        <p14:creationId xmlns:p14="http://schemas.microsoft.com/office/powerpoint/2010/main" val="1594180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1230C-5704-C143-9F7F-5542777E3E64}"/>
              </a:ext>
            </a:extLst>
          </p:cNvPr>
          <p:cNvSpPr>
            <a:spLocks noGrp="1"/>
          </p:cNvSpPr>
          <p:nvPr>
            <p:ph type="title"/>
          </p:nvPr>
        </p:nvSpPr>
        <p:spPr/>
        <p:txBody>
          <a:bodyPr/>
          <a:lstStyle/>
          <a:p>
            <a:r>
              <a:rPr lang="en-US" dirty="0"/>
              <a:t>Motivation: an intersection of two trends</a:t>
            </a:r>
          </a:p>
        </p:txBody>
      </p:sp>
      <p:sp>
        <p:nvSpPr>
          <p:cNvPr id="3" name="Content Placeholder 2">
            <a:extLst>
              <a:ext uri="{FF2B5EF4-FFF2-40B4-BE49-F238E27FC236}">
                <a16:creationId xmlns:a16="http://schemas.microsoft.com/office/drawing/2014/main" id="{08C6F74C-4E45-6B43-8607-7F2B2D9A80A4}"/>
              </a:ext>
            </a:extLst>
          </p:cNvPr>
          <p:cNvSpPr>
            <a:spLocks noGrp="1"/>
          </p:cNvSpPr>
          <p:nvPr>
            <p:ph idx="1"/>
          </p:nvPr>
        </p:nvSpPr>
        <p:spPr/>
        <p:txBody>
          <a:bodyPr/>
          <a:lstStyle/>
          <a:p>
            <a:r>
              <a:rPr lang="en-US" dirty="0"/>
              <a:t>Data management is getting more complex than in the past.</a:t>
            </a:r>
          </a:p>
          <a:p>
            <a:pPr lvl="1"/>
            <a:r>
              <a:rPr lang="en-US" dirty="0"/>
              <a:t>Bigger data, more datasets, more complex transformations.</a:t>
            </a:r>
          </a:p>
          <a:p>
            <a:pPr lvl="1"/>
            <a:r>
              <a:rPr lang="en-US" dirty="0"/>
              <a:t>Higher costs for bad practices and more payoff for good practices.</a:t>
            </a:r>
          </a:p>
          <a:p>
            <a:endParaRPr lang="en-US" dirty="0"/>
          </a:p>
          <a:p>
            <a:r>
              <a:rPr lang="en-US" dirty="0"/>
              <a:t>Reproducibility is important for good science.</a:t>
            </a:r>
          </a:p>
          <a:p>
            <a:pPr lvl="1"/>
            <a:r>
              <a:rPr lang="en-US" dirty="0"/>
              <a:t>The Atlantic: The Scientific Paper is Obsolete.</a:t>
            </a:r>
          </a:p>
          <a:p>
            <a:pPr lvl="1"/>
            <a:r>
              <a:rPr lang="en-US" dirty="0"/>
              <a:t>Traditional formats were not designed for our reliance on computation.</a:t>
            </a:r>
          </a:p>
          <a:p>
            <a:pPr lvl="1"/>
            <a:r>
              <a:rPr lang="en-US" dirty="0"/>
              <a:t>Newer tools (e.g., notebooks) better match what we actually do.</a:t>
            </a:r>
          </a:p>
          <a:p>
            <a:pPr lvl="1"/>
            <a:r>
              <a:rPr lang="en-US" dirty="0"/>
              <a:t>Reproducibility is partly for you at another point in time.</a:t>
            </a:r>
          </a:p>
          <a:p>
            <a:pPr lvl="1"/>
            <a:endParaRPr lang="en-US" dirty="0"/>
          </a:p>
          <a:p>
            <a:pPr marL="457200" lvl="1" indent="0">
              <a:buNone/>
            </a:pPr>
            <a:endParaRPr lang="en-US" dirty="0"/>
          </a:p>
        </p:txBody>
      </p:sp>
    </p:spTree>
    <p:extLst>
      <p:ext uri="{BB962C8B-B14F-4D97-AF65-F5344CB8AC3E}">
        <p14:creationId xmlns:p14="http://schemas.microsoft.com/office/powerpoint/2010/main" val="2461202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384A7-DF18-DB43-84FA-96669E2D9388}"/>
              </a:ext>
            </a:extLst>
          </p:cNvPr>
          <p:cNvSpPr>
            <a:spLocks noGrp="1"/>
          </p:cNvSpPr>
          <p:nvPr>
            <p:ph type="title"/>
          </p:nvPr>
        </p:nvSpPr>
        <p:spPr>
          <a:xfrm>
            <a:off x="838200" y="194643"/>
            <a:ext cx="10515600" cy="735255"/>
          </a:xfrm>
        </p:spPr>
        <p:txBody>
          <a:bodyPr/>
          <a:lstStyle/>
          <a:p>
            <a:r>
              <a:rPr lang="en-US" dirty="0"/>
              <a:t>The future of journal publishing?</a:t>
            </a:r>
          </a:p>
        </p:txBody>
      </p:sp>
      <p:pic>
        <p:nvPicPr>
          <p:cNvPr id="4" name="Picture 3">
            <a:extLst>
              <a:ext uri="{FF2B5EF4-FFF2-40B4-BE49-F238E27FC236}">
                <a16:creationId xmlns:a16="http://schemas.microsoft.com/office/drawing/2014/main" id="{3FC9D8B9-FEB6-FF47-8718-EFFBA93BB493}"/>
              </a:ext>
            </a:extLst>
          </p:cNvPr>
          <p:cNvPicPr>
            <a:picLocks noChangeAspect="1"/>
          </p:cNvPicPr>
          <p:nvPr/>
        </p:nvPicPr>
        <p:blipFill>
          <a:blip r:embed="rId3"/>
          <a:stretch>
            <a:fillRect/>
          </a:stretch>
        </p:blipFill>
        <p:spPr>
          <a:xfrm>
            <a:off x="3009452" y="1039760"/>
            <a:ext cx="6173096" cy="5103093"/>
          </a:xfrm>
          <a:prstGeom prst="rect">
            <a:avLst/>
          </a:prstGeom>
        </p:spPr>
      </p:pic>
      <p:sp>
        <p:nvSpPr>
          <p:cNvPr id="5" name="TextBox 4">
            <a:extLst>
              <a:ext uri="{FF2B5EF4-FFF2-40B4-BE49-F238E27FC236}">
                <a16:creationId xmlns:a16="http://schemas.microsoft.com/office/drawing/2014/main" id="{BD9AED49-68E5-CD4F-84B1-C9F05F3F628D}"/>
              </a:ext>
            </a:extLst>
          </p:cNvPr>
          <p:cNvSpPr txBox="1"/>
          <p:nvPr/>
        </p:nvSpPr>
        <p:spPr>
          <a:xfrm>
            <a:off x="1659881" y="6519446"/>
            <a:ext cx="8872237" cy="338554"/>
          </a:xfrm>
          <a:prstGeom prst="rect">
            <a:avLst/>
          </a:prstGeom>
          <a:noFill/>
        </p:spPr>
        <p:txBody>
          <a:bodyPr wrap="none" rtlCol="0">
            <a:spAutoFit/>
          </a:bodyPr>
          <a:lstStyle/>
          <a:p>
            <a:r>
              <a:rPr lang="en-US" sz="1600" dirty="0"/>
              <a:t>Source: https://</a:t>
            </a:r>
            <a:r>
              <a:rPr lang="en-US" sz="1600" dirty="0" err="1"/>
              <a:t>www.theatlantic.com</a:t>
            </a:r>
            <a:r>
              <a:rPr lang="en-US" sz="1600" dirty="0"/>
              <a:t>/science/archive/2018/04/the-scientific-paper-is-obsolete/556676/</a:t>
            </a:r>
          </a:p>
        </p:txBody>
      </p:sp>
    </p:spTree>
    <p:extLst>
      <p:ext uri="{BB962C8B-B14F-4D97-AF65-F5344CB8AC3E}">
        <p14:creationId xmlns:p14="http://schemas.microsoft.com/office/powerpoint/2010/main" val="2746308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3B7A4-F480-8A44-829B-B5F254C18266}"/>
              </a:ext>
            </a:extLst>
          </p:cNvPr>
          <p:cNvSpPr>
            <a:spLocks noGrp="1"/>
          </p:cNvSpPr>
          <p:nvPr>
            <p:ph type="title"/>
          </p:nvPr>
        </p:nvSpPr>
        <p:spPr/>
        <p:txBody>
          <a:bodyPr>
            <a:noAutofit/>
          </a:bodyPr>
          <a:lstStyle/>
          <a:p>
            <a:r>
              <a:rPr lang="en-US" sz="3600" dirty="0"/>
              <a:t>“New </a:t>
            </a:r>
            <a:r>
              <a:rPr lang="en-US" sz="3600" dirty="0" err="1"/>
              <a:t>Archivalism</a:t>
            </a:r>
            <a:r>
              <a:rPr lang="en-US" sz="3600" dirty="0"/>
              <a:t>” (Ventresca &amp; Mohr, 2002) predicted the blended computational/interpretive approach</a:t>
            </a:r>
          </a:p>
        </p:txBody>
      </p:sp>
      <p:sp>
        <p:nvSpPr>
          <p:cNvPr id="3" name="Content Placeholder 2">
            <a:extLst>
              <a:ext uri="{FF2B5EF4-FFF2-40B4-BE49-F238E27FC236}">
                <a16:creationId xmlns:a16="http://schemas.microsoft.com/office/drawing/2014/main" id="{6569D89B-E9CD-2A44-9469-9E1571BC7D2C}"/>
              </a:ext>
            </a:extLst>
          </p:cNvPr>
          <p:cNvSpPr>
            <a:spLocks noGrp="1"/>
          </p:cNvSpPr>
          <p:nvPr>
            <p:ph idx="1"/>
          </p:nvPr>
        </p:nvSpPr>
        <p:spPr>
          <a:xfrm>
            <a:off x="838200" y="1825625"/>
            <a:ext cx="10515600" cy="4165742"/>
          </a:xfrm>
        </p:spPr>
        <p:txBody>
          <a:bodyPr>
            <a:normAutofit/>
          </a:bodyPr>
          <a:lstStyle/>
          <a:p>
            <a:r>
              <a:rPr lang="en-CA" dirty="0"/>
              <a:t>reliance on formal analytic methodologies</a:t>
            </a:r>
          </a:p>
          <a:p>
            <a:r>
              <a:rPr lang="en-CA" dirty="0"/>
              <a:t>focus on the measurement of social organization and its constituent elements rather than on organizations themselves </a:t>
            </a:r>
          </a:p>
          <a:p>
            <a:r>
              <a:rPr lang="en-CA" dirty="0"/>
              <a:t>emphasis on the study of relations rather than objects or attributes</a:t>
            </a:r>
          </a:p>
          <a:p>
            <a:r>
              <a:rPr lang="en-CA" dirty="0"/>
              <a:t>concern with measuring the shared forms of meaning that underlie social organizational processes and finally</a:t>
            </a:r>
          </a:p>
          <a:p>
            <a:r>
              <a:rPr lang="en-CA" dirty="0"/>
              <a:t>interest to understand the configurational logics that tie these various elements together into organized activity</a:t>
            </a:r>
          </a:p>
        </p:txBody>
      </p:sp>
      <p:sp>
        <p:nvSpPr>
          <p:cNvPr id="4" name="TextBox 3">
            <a:extLst>
              <a:ext uri="{FF2B5EF4-FFF2-40B4-BE49-F238E27FC236}">
                <a16:creationId xmlns:a16="http://schemas.microsoft.com/office/drawing/2014/main" id="{1244E224-12A1-754B-B241-BAAFBEC1273C}"/>
              </a:ext>
            </a:extLst>
          </p:cNvPr>
          <p:cNvSpPr txBox="1"/>
          <p:nvPr/>
        </p:nvSpPr>
        <p:spPr>
          <a:xfrm>
            <a:off x="838200" y="6315990"/>
            <a:ext cx="9664056" cy="307777"/>
          </a:xfrm>
          <a:prstGeom prst="rect">
            <a:avLst/>
          </a:prstGeom>
          <a:noFill/>
        </p:spPr>
        <p:txBody>
          <a:bodyPr wrap="none" rtlCol="0">
            <a:spAutoFit/>
          </a:bodyPr>
          <a:lstStyle/>
          <a:p>
            <a:r>
              <a:rPr lang="en-CA" sz="1400" dirty="0"/>
              <a:t>Ventresca, M., &amp; Mohr, J. W. 2002. Archival research methods. (J. A. C. Baum, Ed.)Blackwell Companion to Organizations, 805–828.</a:t>
            </a:r>
            <a:endParaRPr lang="en-US" sz="1400" dirty="0"/>
          </a:p>
        </p:txBody>
      </p:sp>
    </p:spTree>
    <p:extLst>
      <p:ext uri="{BB962C8B-B14F-4D97-AF65-F5344CB8AC3E}">
        <p14:creationId xmlns:p14="http://schemas.microsoft.com/office/powerpoint/2010/main" val="1175198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5DB8D-F0FE-1649-A43B-85874EDD47D5}"/>
              </a:ext>
            </a:extLst>
          </p:cNvPr>
          <p:cNvSpPr>
            <a:spLocks noGrp="1"/>
          </p:cNvSpPr>
          <p:nvPr>
            <p:ph type="title"/>
          </p:nvPr>
        </p:nvSpPr>
        <p:spPr>
          <a:xfrm>
            <a:off x="300251" y="365125"/>
            <a:ext cx="11614245" cy="1325563"/>
          </a:xfrm>
        </p:spPr>
        <p:txBody>
          <a:bodyPr/>
          <a:lstStyle/>
          <a:p>
            <a:r>
              <a:rPr lang="en-US" dirty="0"/>
              <a:t>New research methods require data management</a:t>
            </a:r>
          </a:p>
        </p:txBody>
      </p:sp>
      <p:sp>
        <p:nvSpPr>
          <p:cNvPr id="3" name="Content Placeholder 2">
            <a:extLst>
              <a:ext uri="{FF2B5EF4-FFF2-40B4-BE49-F238E27FC236}">
                <a16:creationId xmlns:a16="http://schemas.microsoft.com/office/drawing/2014/main" id="{2BC132EE-1701-4A4C-9AF3-BCB18BE80A71}"/>
              </a:ext>
            </a:extLst>
          </p:cNvPr>
          <p:cNvSpPr>
            <a:spLocks noGrp="1"/>
          </p:cNvSpPr>
          <p:nvPr>
            <p:ph idx="1"/>
          </p:nvPr>
        </p:nvSpPr>
        <p:spPr>
          <a:xfrm>
            <a:off x="838200" y="1825625"/>
            <a:ext cx="10515600" cy="3351682"/>
          </a:xfrm>
        </p:spPr>
        <p:txBody>
          <a:bodyPr anchor="ctr">
            <a:normAutofit/>
          </a:bodyPr>
          <a:lstStyle/>
          <a:p>
            <a:pPr marL="0" indent="0">
              <a:buNone/>
            </a:pPr>
            <a:r>
              <a:rPr lang="en-US" sz="4000" b="1" dirty="0"/>
              <a:t>Data management</a:t>
            </a:r>
            <a:r>
              <a:rPr lang="en-US" sz="4000" dirty="0"/>
              <a:t> (or </a:t>
            </a:r>
            <a:r>
              <a:rPr lang="en-US" sz="4000" b="1" i="1" dirty="0"/>
              <a:t>curation</a:t>
            </a:r>
            <a:r>
              <a:rPr lang="en-US" sz="4000" dirty="0"/>
              <a:t>) is a </a:t>
            </a:r>
            <a:r>
              <a:rPr lang="en-US" sz="4000" i="1" dirty="0"/>
              <a:t>process of transforming data from an initial, raw state into a research-appropriate state</a:t>
            </a:r>
            <a:r>
              <a:rPr lang="en-US" sz="4000" dirty="0"/>
              <a:t>. </a:t>
            </a:r>
          </a:p>
        </p:txBody>
      </p:sp>
    </p:spTree>
    <p:extLst>
      <p:ext uri="{BB962C8B-B14F-4D97-AF65-F5344CB8AC3E}">
        <p14:creationId xmlns:p14="http://schemas.microsoft.com/office/powerpoint/2010/main" val="2776617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92E2B-65E8-9C4E-AFB3-EBFE8A79A310}"/>
              </a:ext>
            </a:extLst>
          </p:cNvPr>
          <p:cNvSpPr>
            <a:spLocks noGrp="1"/>
          </p:cNvSpPr>
          <p:nvPr>
            <p:ph type="title"/>
          </p:nvPr>
        </p:nvSpPr>
        <p:spPr/>
        <p:txBody>
          <a:bodyPr/>
          <a:lstStyle/>
          <a:p>
            <a:r>
              <a:rPr lang="en-US" dirty="0"/>
              <a:t>Motivation: has this happened to you?</a:t>
            </a:r>
          </a:p>
        </p:txBody>
      </p:sp>
      <p:sp>
        <p:nvSpPr>
          <p:cNvPr id="3" name="Content Placeholder 2">
            <a:extLst>
              <a:ext uri="{FF2B5EF4-FFF2-40B4-BE49-F238E27FC236}">
                <a16:creationId xmlns:a16="http://schemas.microsoft.com/office/drawing/2014/main" id="{24067C5F-2DC1-3247-806B-E29494176957}"/>
              </a:ext>
            </a:extLst>
          </p:cNvPr>
          <p:cNvSpPr>
            <a:spLocks noGrp="1"/>
          </p:cNvSpPr>
          <p:nvPr>
            <p:ph idx="1"/>
          </p:nvPr>
        </p:nvSpPr>
        <p:spPr>
          <a:xfrm>
            <a:off x="838199" y="1825624"/>
            <a:ext cx="11126273" cy="4665327"/>
          </a:xfrm>
        </p:spPr>
        <p:txBody>
          <a:bodyPr>
            <a:normAutofit lnSpcReduction="10000"/>
          </a:bodyPr>
          <a:lstStyle/>
          <a:p>
            <a:r>
              <a:rPr lang="en-US" dirty="0"/>
              <a:t>In the middle of a project, you inherited primary responsibility for the data</a:t>
            </a:r>
          </a:p>
          <a:p>
            <a:pPr lvl="1"/>
            <a:r>
              <a:rPr lang="en-US" dirty="0"/>
              <a:t>For some important variable, you could never reproduce how it was gathered or calculated.</a:t>
            </a:r>
          </a:p>
          <a:p>
            <a:endParaRPr lang="en-US" dirty="0"/>
          </a:p>
          <a:p>
            <a:r>
              <a:rPr lang="en-US" dirty="0"/>
              <a:t>A reviewer asked for some robustness check that requires changes to an intermediate stage in building your dataset</a:t>
            </a:r>
          </a:p>
          <a:p>
            <a:pPr lvl="1"/>
            <a:r>
              <a:rPr lang="en-US" dirty="0"/>
              <a:t>So you had to redo much of the work.</a:t>
            </a:r>
          </a:p>
          <a:p>
            <a:endParaRPr lang="en-US" dirty="0"/>
          </a:p>
          <a:p>
            <a:r>
              <a:rPr lang="en-US" dirty="0"/>
              <a:t>A student assembled the dataset</a:t>
            </a:r>
          </a:p>
          <a:p>
            <a:pPr lvl="1"/>
            <a:r>
              <a:rPr lang="en-US" dirty="0"/>
              <a:t>And you would like to look over what was done and make suggestions.</a:t>
            </a:r>
          </a:p>
        </p:txBody>
      </p:sp>
    </p:spTree>
    <p:extLst>
      <p:ext uri="{BB962C8B-B14F-4D97-AF65-F5344CB8AC3E}">
        <p14:creationId xmlns:p14="http://schemas.microsoft.com/office/powerpoint/2010/main" val="2553874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B9A35C-E820-5648-A90D-47FF93134C99}"/>
              </a:ext>
            </a:extLst>
          </p:cNvPr>
          <p:cNvPicPr>
            <a:picLocks noChangeAspect="1"/>
          </p:cNvPicPr>
          <p:nvPr/>
        </p:nvPicPr>
        <p:blipFill>
          <a:blip r:embed="rId3"/>
          <a:stretch>
            <a:fillRect/>
          </a:stretch>
        </p:blipFill>
        <p:spPr>
          <a:xfrm>
            <a:off x="1779921" y="0"/>
            <a:ext cx="8632157" cy="6858000"/>
          </a:xfrm>
          <a:prstGeom prst="rect">
            <a:avLst/>
          </a:prstGeom>
        </p:spPr>
      </p:pic>
      <p:cxnSp>
        <p:nvCxnSpPr>
          <p:cNvPr id="5" name="Straight Arrow Connector 4">
            <a:extLst>
              <a:ext uri="{FF2B5EF4-FFF2-40B4-BE49-F238E27FC236}">
                <a16:creationId xmlns:a16="http://schemas.microsoft.com/office/drawing/2014/main" id="{5E2D7476-5FE8-4A4C-98DC-9C1977073B63}"/>
              </a:ext>
            </a:extLst>
          </p:cNvPr>
          <p:cNvCxnSpPr>
            <a:cxnSpLocks/>
          </p:cNvCxnSpPr>
          <p:nvPr/>
        </p:nvCxnSpPr>
        <p:spPr>
          <a:xfrm>
            <a:off x="363071" y="3429001"/>
            <a:ext cx="1416850" cy="2904564"/>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EBEA74B-701E-7348-98D4-6243C33F7686}"/>
              </a:ext>
            </a:extLst>
          </p:cNvPr>
          <p:cNvCxnSpPr>
            <a:cxnSpLocks/>
          </p:cNvCxnSpPr>
          <p:nvPr/>
        </p:nvCxnSpPr>
        <p:spPr>
          <a:xfrm flipV="1">
            <a:off x="1963271" y="282388"/>
            <a:ext cx="578223" cy="5997388"/>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99DCC4F1-B8E5-B342-8EE1-1097E8715E37}"/>
              </a:ext>
            </a:extLst>
          </p:cNvPr>
          <p:cNvCxnSpPr>
            <a:cxnSpLocks/>
          </p:cNvCxnSpPr>
          <p:nvPr/>
        </p:nvCxnSpPr>
        <p:spPr>
          <a:xfrm flipH="1">
            <a:off x="3455894" y="282388"/>
            <a:ext cx="1855694" cy="5849471"/>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3A7195B-A316-DA4D-8C43-71EE9EE1482B}"/>
              </a:ext>
            </a:extLst>
          </p:cNvPr>
          <p:cNvCxnSpPr>
            <a:cxnSpLocks/>
          </p:cNvCxnSpPr>
          <p:nvPr/>
        </p:nvCxnSpPr>
        <p:spPr>
          <a:xfrm flipH="1">
            <a:off x="1071496" y="2498022"/>
            <a:ext cx="1765834" cy="524435"/>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646D32C3-7496-6448-82F4-A4355F2927B7}"/>
              </a:ext>
            </a:extLst>
          </p:cNvPr>
          <p:cNvSpPr txBox="1"/>
          <p:nvPr/>
        </p:nvSpPr>
        <p:spPr>
          <a:xfrm>
            <a:off x="107897" y="3022457"/>
            <a:ext cx="1472133" cy="369332"/>
          </a:xfrm>
          <a:prstGeom prst="rect">
            <a:avLst/>
          </a:prstGeom>
          <a:noFill/>
        </p:spPr>
        <p:txBody>
          <a:bodyPr wrap="square" rtlCol="0">
            <a:spAutoFit/>
          </a:bodyPr>
          <a:lstStyle/>
          <a:p>
            <a:r>
              <a:rPr lang="en-US" dirty="0"/>
              <a:t>Data source</a:t>
            </a:r>
          </a:p>
        </p:txBody>
      </p:sp>
      <p:cxnSp>
        <p:nvCxnSpPr>
          <p:cNvPr id="24" name="Straight Arrow Connector 23">
            <a:extLst>
              <a:ext uri="{FF2B5EF4-FFF2-40B4-BE49-F238E27FC236}">
                <a16:creationId xmlns:a16="http://schemas.microsoft.com/office/drawing/2014/main" id="{B838D71A-DC79-C242-9889-16A0F33C79D6}"/>
              </a:ext>
            </a:extLst>
          </p:cNvPr>
          <p:cNvCxnSpPr>
            <a:cxnSpLocks/>
          </p:cNvCxnSpPr>
          <p:nvPr/>
        </p:nvCxnSpPr>
        <p:spPr>
          <a:xfrm flipV="1">
            <a:off x="2971800" y="4061012"/>
            <a:ext cx="0" cy="2070847"/>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a:extLst>
              <a:ext uri="{FF2B5EF4-FFF2-40B4-BE49-F238E27FC236}">
                <a16:creationId xmlns:a16="http://schemas.microsoft.com/office/drawing/2014/main" id="{2FB9E7A0-6FA6-4741-885A-30E89FD0CB6B}"/>
              </a:ext>
            </a:extLst>
          </p:cNvPr>
          <p:cNvCxnSpPr>
            <a:cxnSpLocks/>
          </p:cNvCxnSpPr>
          <p:nvPr/>
        </p:nvCxnSpPr>
        <p:spPr>
          <a:xfrm flipV="1">
            <a:off x="797647" y="684234"/>
            <a:ext cx="6369635" cy="2744765"/>
          </a:xfrm>
          <a:prstGeom prst="curvedConnector3">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3846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9FDB4-3C7F-F64B-A3DB-9AF6F73D562B}"/>
              </a:ext>
            </a:extLst>
          </p:cNvPr>
          <p:cNvSpPr>
            <a:spLocks noGrp="1"/>
          </p:cNvSpPr>
          <p:nvPr>
            <p:ph type="title"/>
          </p:nvPr>
        </p:nvSpPr>
        <p:spPr/>
        <p:txBody>
          <a:bodyPr/>
          <a:lstStyle/>
          <a:p>
            <a:r>
              <a:rPr lang="en-US" dirty="0"/>
              <a:t>Today’s Demo</a:t>
            </a:r>
          </a:p>
        </p:txBody>
      </p:sp>
      <p:sp>
        <p:nvSpPr>
          <p:cNvPr id="15" name="Rectangle 14">
            <a:extLst>
              <a:ext uri="{FF2B5EF4-FFF2-40B4-BE49-F238E27FC236}">
                <a16:creationId xmlns:a16="http://schemas.microsoft.com/office/drawing/2014/main" id="{A1C6E3AB-D12A-C54A-81CE-B800B538ED00}"/>
              </a:ext>
            </a:extLst>
          </p:cNvPr>
          <p:cNvSpPr/>
          <p:nvPr/>
        </p:nvSpPr>
        <p:spPr>
          <a:xfrm>
            <a:off x="1500389" y="2146625"/>
            <a:ext cx="1828800" cy="914400"/>
          </a:xfrm>
          <a:prstGeom prst="rect">
            <a:avLst/>
          </a:prstGeom>
          <a:gradFill rotWithShape="1">
            <a:gsLst>
              <a:gs pos="0">
                <a:srgbClr val="911622">
                  <a:shade val="51000"/>
                  <a:satMod val="130000"/>
                </a:srgbClr>
              </a:gs>
              <a:gs pos="80000">
                <a:srgbClr val="911622">
                  <a:shade val="93000"/>
                  <a:satMod val="130000"/>
                </a:srgbClr>
              </a:gs>
              <a:gs pos="100000">
                <a:srgbClr val="911622">
                  <a:shade val="94000"/>
                  <a:satMod val="135000"/>
                </a:srgbClr>
              </a:gs>
            </a:gsLst>
            <a:lin ang="16200000" scaled="0"/>
          </a:gradFill>
          <a:ln w="9525" cap="flat" cmpd="sng" algn="ctr">
            <a:solidFill>
              <a:srgbClr val="91162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2000" b="1" i="0" u="none" strike="noStrike" kern="0" cap="none" spc="0" normalizeH="0" baseline="0" noProof="0" dirty="0">
                <a:ln>
                  <a:noFill/>
                </a:ln>
                <a:solidFill>
                  <a:prstClr val="white"/>
                </a:solidFill>
                <a:effectLst/>
                <a:uLnTx/>
                <a:uFillTx/>
                <a:latin typeface="Calibri"/>
                <a:ea typeface="+mn-ea"/>
                <a:cs typeface="+mn-cs"/>
              </a:rPr>
              <a:t>Data Access</a:t>
            </a:r>
          </a:p>
        </p:txBody>
      </p:sp>
      <p:sp>
        <p:nvSpPr>
          <p:cNvPr id="16" name="Rectangle 15">
            <a:extLst>
              <a:ext uri="{FF2B5EF4-FFF2-40B4-BE49-F238E27FC236}">
                <a16:creationId xmlns:a16="http://schemas.microsoft.com/office/drawing/2014/main" id="{281D7801-E55A-2744-9434-8FF0D8EA2C11}"/>
              </a:ext>
            </a:extLst>
          </p:cNvPr>
          <p:cNvSpPr/>
          <p:nvPr/>
        </p:nvSpPr>
        <p:spPr>
          <a:xfrm>
            <a:off x="7889901" y="2146625"/>
            <a:ext cx="1828800" cy="914400"/>
          </a:xfrm>
          <a:prstGeom prst="rect">
            <a:avLst/>
          </a:prstGeom>
          <a:gradFill rotWithShape="1">
            <a:gsLst>
              <a:gs pos="0">
                <a:srgbClr val="911622">
                  <a:shade val="51000"/>
                  <a:satMod val="130000"/>
                </a:srgbClr>
              </a:gs>
              <a:gs pos="80000">
                <a:srgbClr val="911622">
                  <a:shade val="93000"/>
                  <a:satMod val="130000"/>
                </a:srgbClr>
              </a:gs>
              <a:gs pos="100000">
                <a:srgbClr val="911622">
                  <a:shade val="94000"/>
                  <a:satMod val="135000"/>
                </a:srgbClr>
              </a:gs>
            </a:gsLst>
            <a:lin ang="16200000" scaled="0"/>
          </a:gradFill>
          <a:ln w="9525" cap="flat" cmpd="sng" algn="ctr">
            <a:solidFill>
              <a:srgbClr val="91162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2000" b="1" i="0" u="none" strike="noStrike" kern="0" cap="none" spc="0" normalizeH="0" baseline="0" noProof="0" dirty="0">
                <a:ln>
                  <a:noFill/>
                </a:ln>
                <a:solidFill>
                  <a:prstClr val="white"/>
                </a:solidFill>
                <a:effectLst/>
                <a:uLnTx/>
                <a:uFillTx/>
                <a:latin typeface="Calibri"/>
                <a:ea typeface="+mn-ea"/>
                <a:cs typeface="+mn-cs"/>
              </a:rPr>
              <a:t>Data Analysis</a:t>
            </a:r>
          </a:p>
        </p:txBody>
      </p:sp>
      <p:sp>
        <p:nvSpPr>
          <p:cNvPr id="17" name="Rectangle 16">
            <a:extLst>
              <a:ext uri="{FF2B5EF4-FFF2-40B4-BE49-F238E27FC236}">
                <a16:creationId xmlns:a16="http://schemas.microsoft.com/office/drawing/2014/main" id="{3CE5C1C1-EE0A-D64B-AFF2-692905718AD8}"/>
              </a:ext>
            </a:extLst>
          </p:cNvPr>
          <p:cNvSpPr/>
          <p:nvPr/>
        </p:nvSpPr>
        <p:spPr>
          <a:xfrm>
            <a:off x="3630226" y="2146625"/>
            <a:ext cx="1828800" cy="914400"/>
          </a:xfrm>
          <a:prstGeom prst="rect">
            <a:avLst/>
          </a:prstGeom>
          <a:gradFill rotWithShape="1">
            <a:gsLst>
              <a:gs pos="0">
                <a:srgbClr val="911622">
                  <a:shade val="51000"/>
                  <a:satMod val="130000"/>
                </a:srgbClr>
              </a:gs>
              <a:gs pos="80000">
                <a:srgbClr val="911622">
                  <a:shade val="93000"/>
                  <a:satMod val="130000"/>
                </a:srgbClr>
              </a:gs>
              <a:gs pos="100000">
                <a:srgbClr val="911622">
                  <a:shade val="94000"/>
                  <a:satMod val="135000"/>
                </a:srgbClr>
              </a:gs>
            </a:gsLst>
            <a:lin ang="16200000" scaled="0"/>
          </a:gradFill>
          <a:ln w="9525" cap="flat" cmpd="sng" algn="ctr">
            <a:solidFill>
              <a:srgbClr val="91162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2000" b="1" i="0" u="none" strike="noStrike" kern="0" cap="none" spc="0" normalizeH="0" baseline="0" noProof="0" dirty="0">
                <a:ln>
                  <a:noFill/>
                </a:ln>
                <a:solidFill>
                  <a:prstClr val="white"/>
                </a:solidFill>
                <a:effectLst/>
                <a:uLnTx/>
                <a:uFillTx/>
                <a:latin typeface="Calibri"/>
                <a:ea typeface="+mn-ea"/>
                <a:cs typeface="+mn-cs"/>
              </a:rPr>
              <a:t>Data Selection</a:t>
            </a:r>
          </a:p>
        </p:txBody>
      </p:sp>
      <p:sp>
        <p:nvSpPr>
          <p:cNvPr id="18" name="Rectangle 17">
            <a:extLst>
              <a:ext uri="{FF2B5EF4-FFF2-40B4-BE49-F238E27FC236}">
                <a16:creationId xmlns:a16="http://schemas.microsoft.com/office/drawing/2014/main" id="{839C7007-CF17-FC49-AD8D-F1AED3A5E0E6}"/>
              </a:ext>
            </a:extLst>
          </p:cNvPr>
          <p:cNvSpPr/>
          <p:nvPr/>
        </p:nvSpPr>
        <p:spPr>
          <a:xfrm>
            <a:off x="5760063" y="2146625"/>
            <a:ext cx="1828800" cy="914400"/>
          </a:xfrm>
          <a:prstGeom prst="rect">
            <a:avLst/>
          </a:prstGeom>
          <a:gradFill rotWithShape="1">
            <a:gsLst>
              <a:gs pos="0">
                <a:srgbClr val="911622">
                  <a:shade val="51000"/>
                  <a:satMod val="130000"/>
                </a:srgbClr>
              </a:gs>
              <a:gs pos="80000">
                <a:srgbClr val="911622">
                  <a:shade val="93000"/>
                  <a:satMod val="130000"/>
                </a:srgbClr>
              </a:gs>
              <a:gs pos="100000">
                <a:srgbClr val="911622">
                  <a:shade val="94000"/>
                  <a:satMod val="135000"/>
                </a:srgbClr>
              </a:gs>
            </a:gsLst>
            <a:lin ang="16200000" scaled="0"/>
          </a:gradFill>
          <a:ln w="9525" cap="flat" cmpd="sng" algn="ctr">
            <a:solidFill>
              <a:srgbClr val="91162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2000" b="1" i="0" u="none" strike="noStrike" kern="0" cap="none" spc="0" normalizeH="0" baseline="0" noProof="0" dirty="0">
                <a:ln>
                  <a:noFill/>
                </a:ln>
                <a:solidFill>
                  <a:prstClr val="white"/>
                </a:solidFill>
                <a:effectLst/>
                <a:uLnTx/>
                <a:uFillTx/>
                <a:latin typeface="Calibri"/>
                <a:ea typeface="+mn-ea"/>
                <a:cs typeface="+mn-cs"/>
              </a:rPr>
              <a:t>Data Cleaning</a:t>
            </a:r>
          </a:p>
        </p:txBody>
      </p:sp>
      <p:sp>
        <p:nvSpPr>
          <p:cNvPr id="19" name="5-Point Star 18">
            <a:extLst>
              <a:ext uri="{FF2B5EF4-FFF2-40B4-BE49-F238E27FC236}">
                <a16:creationId xmlns:a16="http://schemas.microsoft.com/office/drawing/2014/main" id="{B4E9157A-4C0E-974B-ADEA-F96E7DA6D31B}"/>
              </a:ext>
            </a:extLst>
          </p:cNvPr>
          <p:cNvSpPr>
            <a:spLocks noChangeAspect="1"/>
          </p:cNvSpPr>
          <p:nvPr/>
        </p:nvSpPr>
        <p:spPr>
          <a:xfrm>
            <a:off x="1443944" y="1918025"/>
            <a:ext cx="457200" cy="457200"/>
          </a:xfrm>
          <a:prstGeom prst="star5">
            <a:avLst/>
          </a:prstGeom>
          <a:solidFill>
            <a:sysClr val="window" lastClr="FFFFFF"/>
          </a:solidFill>
          <a:ln w="28575" cap="flat" cmpd="sng" algn="ctr">
            <a:solidFill>
              <a:srgbClr val="911622"/>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prstClr val="black"/>
              </a:solidFill>
              <a:effectLst/>
              <a:uLnTx/>
              <a:uFillTx/>
              <a:latin typeface="Calibri"/>
              <a:ea typeface="+mn-ea"/>
              <a:cs typeface="+mn-cs"/>
            </a:endParaRPr>
          </a:p>
        </p:txBody>
      </p:sp>
      <p:sp>
        <p:nvSpPr>
          <p:cNvPr id="20" name="5-Point Star 19">
            <a:extLst>
              <a:ext uri="{FF2B5EF4-FFF2-40B4-BE49-F238E27FC236}">
                <a16:creationId xmlns:a16="http://schemas.microsoft.com/office/drawing/2014/main" id="{06832529-17BD-B946-BC8E-359F4E3FFC1F}"/>
              </a:ext>
            </a:extLst>
          </p:cNvPr>
          <p:cNvSpPr>
            <a:spLocks noChangeAspect="1"/>
          </p:cNvSpPr>
          <p:nvPr/>
        </p:nvSpPr>
        <p:spPr>
          <a:xfrm>
            <a:off x="3589304" y="1918025"/>
            <a:ext cx="457200" cy="457200"/>
          </a:xfrm>
          <a:prstGeom prst="star5">
            <a:avLst/>
          </a:prstGeom>
          <a:solidFill>
            <a:sysClr val="window" lastClr="FFFFFF"/>
          </a:solidFill>
          <a:ln w="28575" cap="flat" cmpd="sng" algn="ctr">
            <a:solidFill>
              <a:srgbClr val="911622"/>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prstClr val="black"/>
              </a:solidFill>
              <a:effectLst/>
              <a:uLnTx/>
              <a:uFillTx/>
              <a:latin typeface="Calibri"/>
              <a:ea typeface="+mn-ea"/>
              <a:cs typeface="+mn-cs"/>
            </a:endParaRPr>
          </a:p>
        </p:txBody>
      </p:sp>
      <p:sp>
        <p:nvSpPr>
          <p:cNvPr id="21" name="5-Point Star 20">
            <a:extLst>
              <a:ext uri="{FF2B5EF4-FFF2-40B4-BE49-F238E27FC236}">
                <a16:creationId xmlns:a16="http://schemas.microsoft.com/office/drawing/2014/main" id="{66B1CD7E-6FDA-104C-B442-C8ECDC9B0470}"/>
              </a:ext>
            </a:extLst>
          </p:cNvPr>
          <p:cNvSpPr>
            <a:spLocks noChangeAspect="1"/>
          </p:cNvSpPr>
          <p:nvPr/>
        </p:nvSpPr>
        <p:spPr>
          <a:xfrm>
            <a:off x="7826871" y="1918025"/>
            <a:ext cx="457200" cy="457200"/>
          </a:xfrm>
          <a:prstGeom prst="star5">
            <a:avLst/>
          </a:prstGeom>
          <a:gradFill rotWithShape="1">
            <a:gsLst>
              <a:gs pos="0">
                <a:srgbClr val="911622">
                  <a:tint val="50000"/>
                  <a:satMod val="300000"/>
                </a:srgbClr>
              </a:gs>
              <a:gs pos="35000">
                <a:srgbClr val="911622">
                  <a:tint val="37000"/>
                  <a:satMod val="300000"/>
                </a:srgbClr>
              </a:gs>
              <a:gs pos="100000">
                <a:srgbClr val="911622">
                  <a:tint val="15000"/>
                  <a:satMod val="350000"/>
                </a:srgbClr>
              </a:gs>
            </a:gsLst>
            <a:lin ang="16200000" scaled="1"/>
          </a:gradFill>
          <a:ln w="9525" cap="flat" cmpd="sng" algn="ctr">
            <a:solidFill>
              <a:srgbClr val="911622">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endParaRPr kumimoji="0" lang="en-US" sz="2400" b="0" i="0" u="none" strike="noStrike" kern="0" cap="none" spc="0" normalizeH="0" baseline="0" noProof="0" dirty="0" err="1">
              <a:ln>
                <a:noFill/>
              </a:ln>
              <a:solidFill>
                <a:prstClr val="black"/>
              </a:solidFill>
              <a:effectLst/>
              <a:uLnTx/>
              <a:uFillTx/>
              <a:latin typeface="Calibri"/>
              <a:ea typeface="+mn-ea"/>
              <a:cs typeface="+mn-cs"/>
            </a:endParaRPr>
          </a:p>
        </p:txBody>
      </p:sp>
      <p:sp>
        <p:nvSpPr>
          <p:cNvPr id="22" name="TextBox 21">
            <a:extLst>
              <a:ext uri="{FF2B5EF4-FFF2-40B4-BE49-F238E27FC236}">
                <a16:creationId xmlns:a16="http://schemas.microsoft.com/office/drawing/2014/main" id="{1CF0C629-11DA-0B4F-8DD0-016BE1B4029C}"/>
              </a:ext>
            </a:extLst>
          </p:cNvPr>
          <p:cNvSpPr txBox="1"/>
          <p:nvPr/>
        </p:nvSpPr>
        <p:spPr>
          <a:xfrm>
            <a:off x="1500390" y="3463523"/>
            <a:ext cx="1828800" cy="2492241"/>
          </a:xfrm>
          <a:prstGeom prst="rect">
            <a:avLst/>
          </a:prstGeom>
          <a:noFill/>
        </p:spPr>
        <p:txBody>
          <a:bodyPr wrap="square" rtlCol="0">
            <a:noAutofit/>
          </a:bodyPr>
          <a:lstStyle/>
          <a:p>
            <a:pPr defTabSz="457200" fontAlgn="base">
              <a:spcBef>
                <a:spcPct val="0"/>
              </a:spcBef>
              <a:spcAft>
                <a:spcPct val="0"/>
              </a:spcAft>
            </a:pPr>
            <a:r>
              <a:rPr lang="en-US" i="1" dirty="0">
                <a:solidFill>
                  <a:srgbClr val="911622"/>
                </a:solidFill>
                <a:latin typeface="Palatino Linotype" charset="0"/>
                <a:ea typeface="ＭＳ Ｐゴシック" charset="0"/>
              </a:rPr>
              <a:t>Fetch the data</a:t>
            </a:r>
          </a:p>
          <a:p>
            <a:pPr defTabSz="457200" fontAlgn="base">
              <a:spcBef>
                <a:spcPct val="0"/>
              </a:spcBef>
              <a:spcAft>
                <a:spcPct val="0"/>
              </a:spcAft>
            </a:pPr>
            <a:endParaRPr lang="en-US"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dirty="0" err="1">
                <a:solidFill>
                  <a:srgbClr val="911622"/>
                </a:solidFill>
                <a:latin typeface="Palatino Linotype" charset="0"/>
                <a:ea typeface="ＭＳ Ｐゴシック" charset="0"/>
              </a:rPr>
              <a:t>NYTimes</a:t>
            </a:r>
            <a:endParaRPr lang="en-US"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endParaRPr lang="en-US"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endParaRPr lang="en-US" dirty="0">
              <a:solidFill>
                <a:srgbClr val="911622"/>
              </a:solidFill>
              <a:latin typeface="Palatino Linotype" charset="0"/>
              <a:ea typeface="ＭＳ Ｐゴシック" charset="0"/>
            </a:endParaRPr>
          </a:p>
        </p:txBody>
      </p:sp>
      <p:sp>
        <p:nvSpPr>
          <p:cNvPr id="23" name="TextBox 22">
            <a:extLst>
              <a:ext uri="{FF2B5EF4-FFF2-40B4-BE49-F238E27FC236}">
                <a16:creationId xmlns:a16="http://schemas.microsoft.com/office/drawing/2014/main" id="{26CC7051-2E08-9A48-AB65-34E37B10D622}"/>
              </a:ext>
            </a:extLst>
          </p:cNvPr>
          <p:cNvSpPr txBox="1"/>
          <p:nvPr/>
        </p:nvSpPr>
        <p:spPr>
          <a:xfrm>
            <a:off x="3630227" y="3463523"/>
            <a:ext cx="1828800" cy="2492241"/>
          </a:xfrm>
          <a:prstGeom prst="rect">
            <a:avLst/>
          </a:prstGeom>
          <a:noFill/>
        </p:spPr>
        <p:txBody>
          <a:bodyPr wrap="square" rtlCol="0">
            <a:noAutofit/>
          </a:bodyPr>
          <a:lstStyle>
            <a:defPPr>
              <a:defRPr lang="en-US"/>
            </a:defPPr>
            <a:lvl1pPr>
              <a:defRPr sz="2000">
                <a:solidFill>
                  <a:schemeClr val="accent1">
                    <a:lumMod val="50000"/>
                  </a:schemeClr>
                </a:solidFill>
              </a:defRPr>
            </a:lvl1pPr>
          </a:lstStyle>
          <a:p>
            <a:pPr defTabSz="457200" fontAlgn="base">
              <a:spcBef>
                <a:spcPct val="0"/>
              </a:spcBef>
              <a:spcAft>
                <a:spcPct val="0"/>
              </a:spcAft>
            </a:pPr>
            <a:r>
              <a:rPr lang="en-US" sz="1800" i="1" dirty="0">
                <a:solidFill>
                  <a:srgbClr val="911622"/>
                </a:solidFill>
                <a:latin typeface="Palatino Linotype" charset="0"/>
                <a:ea typeface="ＭＳ Ｐゴシック" charset="0"/>
              </a:rPr>
              <a:t>Create </a:t>
            </a:r>
            <a:r>
              <a:rPr lang="en-US" sz="1800" i="1" dirty="0" err="1">
                <a:solidFill>
                  <a:srgbClr val="911622"/>
                </a:solidFill>
                <a:latin typeface="Palatino Linotype" charset="0"/>
                <a:ea typeface="ＭＳ Ｐゴシック" charset="0"/>
              </a:rPr>
              <a:t>dataframe</a:t>
            </a:r>
            <a:endParaRPr lang="en-US" sz="1800" i="1"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Deploy Pandas</a:t>
            </a: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Save archive of raw data</a:t>
            </a:r>
          </a:p>
          <a:p>
            <a:pPr defTabSz="457200" fontAlgn="base">
              <a:spcBef>
                <a:spcPct val="0"/>
              </a:spcBef>
              <a:spcAft>
                <a:spcPct val="0"/>
              </a:spcAft>
            </a:pPr>
            <a:endParaRPr lang="en-US" sz="1800" dirty="0">
              <a:solidFill>
                <a:srgbClr val="911622"/>
              </a:solidFill>
              <a:latin typeface="Palatino Linotype" charset="0"/>
              <a:ea typeface="ＭＳ Ｐゴシック" charset="0"/>
            </a:endParaRPr>
          </a:p>
          <a:p>
            <a:pPr defTabSz="457200" fontAlgn="base">
              <a:spcBef>
                <a:spcPct val="0"/>
              </a:spcBef>
              <a:spcAft>
                <a:spcPct val="0"/>
              </a:spcAft>
            </a:pPr>
            <a:endParaRPr lang="en-US" sz="1800" dirty="0">
              <a:solidFill>
                <a:srgbClr val="911622"/>
              </a:solidFill>
              <a:latin typeface="Palatino Linotype" charset="0"/>
              <a:ea typeface="ＭＳ Ｐゴシック" charset="0"/>
            </a:endParaRPr>
          </a:p>
          <a:p>
            <a:pPr defTabSz="457200" fontAlgn="base">
              <a:spcBef>
                <a:spcPct val="0"/>
              </a:spcBef>
              <a:spcAft>
                <a:spcPct val="0"/>
              </a:spcAft>
            </a:pPr>
            <a:endParaRPr lang="en-US" sz="1800" dirty="0">
              <a:solidFill>
                <a:srgbClr val="911622"/>
              </a:solidFill>
              <a:latin typeface="Palatino Linotype" charset="0"/>
              <a:ea typeface="ＭＳ Ｐゴシック" charset="0"/>
            </a:endParaRPr>
          </a:p>
        </p:txBody>
      </p:sp>
      <p:sp>
        <p:nvSpPr>
          <p:cNvPr id="24" name="TextBox 23">
            <a:extLst>
              <a:ext uri="{FF2B5EF4-FFF2-40B4-BE49-F238E27FC236}">
                <a16:creationId xmlns:a16="http://schemas.microsoft.com/office/drawing/2014/main" id="{760C933A-B0B2-F74B-9BF9-4B852ADC52CF}"/>
              </a:ext>
            </a:extLst>
          </p:cNvPr>
          <p:cNvSpPr txBox="1"/>
          <p:nvPr/>
        </p:nvSpPr>
        <p:spPr>
          <a:xfrm>
            <a:off x="5760063" y="3463523"/>
            <a:ext cx="1828800" cy="2492241"/>
          </a:xfrm>
          <a:prstGeom prst="rect">
            <a:avLst/>
          </a:prstGeom>
          <a:noFill/>
        </p:spPr>
        <p:txBody>
          <a:bodyPr wrap="square" rtlCol="0">
            <a:noAutofit/>
          </a:bodyPr>
          <a:lstStyle>
            <a:defPPr>
              <a:defRPr lang="en-US"/>
            </a:defPPr>
            <a:lvl1pPr>
              <a:defRPr sz="2000">
                <a:solidFill>
                  <a:schemeClr val="accent1">
                    <a:lumMod val="50000"/>
                  </a:schemeClr>
                </a:solidFill>
              </a:defRPr>
            </a:lvl1pPr>
          </a:lstStyle>
          <a:p>
            <a:pPr defTabSz="457200" fontAlgn="base">
              <a:spcBef>
                <a:spcPct val="0"/>
              </a:spcBef>
              <a:spcAft>
                <a:spcPct val="0"/>
              </a:spcAft>
            </a:pPr>
            <a:r>
              <a:rPr lang="en-US" sz="1800" i="1" dirty="0">
                <a:solidFill>
                  <a:srgbClr val="911622"/>
                </a:solidFill>
                <a:latin typeface="Palatino Linotype" charset="0"/>
                <a:ea typeface="ＭＳ Ｐゴシック" charset="0"/>
              </a:rPr>
              <a:t>Merge data</a:t>
            </a: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Validate</a:t>
            </a: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Summarize</a:t>
            </a:r>
          </a:p>
        </p:txBody>
      </p:sp>
      <p:sp>
        <p:nvSpPr>
          <p:cNvPr id="25" name="TextBox 24">
            <a:extLst>
              <a:ext uri="{FF2B5EF4-FFF2-40B4-BE49-F238E27FC236}">
                <a16:creationId xmlns:a16="http://schemas.microsoft.com/office/drawing/2014/main" id="{877D7454-D8BC-2641-A492-F9D338447FFA}"/>
              </a:ext>
            </a:extLst>
          </p:cNvPr>
          <p:cNvSpPr txBox="1"/>
          <p:nvPr/>
        </p:nvSpPr>
        <p:spPr>
          <a:xfrm>
            <a:off x="7889899" y="3463523"/>
            <a:ext cx="1828800" cy="2492241"/>
          </a:xfrm>
          <a:prstGeom prst="rect">
            <a:avLst/>
          </a:prstGeom>
          <a:noFill/>
        </p:spPr>
        <p:txBody>
          <a:bodyPr wrap="square" rtlCol="0">
            <a:noAutofit/>
          </a:bodyPr>
          <a:lstStyle>
            <a:defPPr>
              <a:defRPr lang="en-US"/>
            </a:defPPr>
            <a:lvl1pPr>
              <a:defRPr sz="2000">
                <a:solidFill>
                  <a:schemeClr val="accent1">
                    <a:lumMod val="50000"/>
                  </a:schemeClr>
                </a:solidFill>
              </a:defRPr>
            </a:lvl1pPr>
          </a:lstStyle>
          <a:p>
            <a:pPr defTabSz="457200" fontAlgn="base">
              <a:spcBef>
                <a:spcPct val="0"/>
              </a:spcBef>
              <a:spcAft>
                <a:spcPct val="0"/>
              </a:spcAft>
            </a:pPr>
            <a:r>
              <a:rPr lang="en-US" sz="1800" i="1" dirty="0">
                <a:solidFill>
                  <a:srgbClr val="911622"/>
                </a:solidFill>
                <a:latin typeface="Palatino Linotype" charset="0"/>
                <a:ea typeface="ＭＳ Ｐゴシック" charset="0"/>
              </a:rPr>
              <a:t>Content Analyze</a:t>
            </a:r>
          </a:p>
          <a:p>
            <a:pPr defTabSz="457200" fontAlgn="base">
              <a:spcBef>
                <a:spcPct val="0"/>
              </a:spcBef>
              <a:spcAft>
                <a:spcPct val="0"/>
              </a:spcAft>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Use NLTK</a:t>
            </a: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Visualize</a:t>
            </a:r>
          </a:p>
        </p:txBody>
      </p:sp>
    </p:spTree>
    <p:extLst>
      <p:ext uri="{BB962C8B-B14F-4D97-AF65-F5344CB8AC3E}">
        <p14:creationId xmlns:p14="http://schemas.microsoft.com/office/powerpoint/2010/main" val="467102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dissolve">
                                      <p:cBhvr>
                                        <p:cTn id="2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p:bldP spid="23" grpId="0"/>
      <p:bldP spid="24" grpId="0"/>
      <p:bldP spid="2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1005</TotalTime>
  <Words>1218</Words>
  <Application>Microsoft Macintosh PowerPoint</Application>
  <PresentationFormat>Widescreen</PresentationFormat>
  <Paragraphs>159</Paragraphs>
  <Slides>17</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ＭＳ Ｐゴシック</vt:lpstr>
      <vt:lpstr>Arial</vt:lpstr>
      <vt:lpstr>Calibri</vt:lpstr>
      <vt:lpstr>Calibri Light</vt:lpstr>
      <vt:lpstr>Palatino Linotype</vt:lpstr>
      <vt:lpstr>Office Theme</vt:lpstr>
      <vt:lpstr>The practice of curating big datasets</vt:lpstr>
      <vt:lpstr>Data Curation: Today’s Agenda</vt:lpstr>
      <vt:lpstr>Motivation: an intersection of two trends</vt:lpstr>
      <vt:lpstr>The future of journal publishing?</vt:lpstr>
      <vt:lpstr>“New Archivalism” (Ventresca &amp; Mohr, 2002) predicted the blended computational/interpretive approach</vt:lpstr>
      <vt:lpstr>New research methods require data management</vt:lpstr>
      <vt:lpstr>Motivation: has this happened to you?</vt:lpstr>
      <vt:lpstr>PowerPoint Presentation</vt:lpstr>
      <vt:lpstr>Today’s Demo</vt:lpstr>
      <vt:lpstr>PowerPoint Presentation</vt:lpstr>
      <vt:lpstr>Demo</vt:lpstr>
      <vt:lpstr>Philosophy</vt:lpstr>
      <vt:lpstr>Process</vt:lpstr>
      <vt:lpstr>Implications (1)</vt:lpstr>
      <vt:lpstr>Implications (2)</vt:lpstr>
      <vt:lpstr>Takeaways</vt:lpstr>
      <vt:lpstr>Q&amp;A</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Practice of Curating Big Datasets </dc:title>
  <dc:creator>Kiley, Jason Thomas</dc:creator>
  <cp:lastModifiedBy>Tim Hannigan</cp:lastModifiedBy>
  <cp:revision>80</cp:revision>
  <dcterms:created xsi:type="dcterms:W3CDTF">2018-04-14T22:19:45Z</dcterms:created>
  <dcterms:modified xsi:type="dcterms:W3CDTF">2018-04-17T15:42:32Z</dcterms:modified>
</cp:coreProperties>
</file>

<file path=docProps/thumbnail.jpeg>
</file>